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90" r:id="rId5"/>
    <p:sldMasterId id="2147483911" r:id="rId6"/>
    <p:sldMasterId id="2147483922" r:id="rId7"/>
  </p:sldMasterIdLst>
  <p:notesMasterIdLst>
    <p:notesMasterId r:id="rId59"/>
  </p:notesMasterIdLst>
  <p:handoutMasterIdLst>
    <p:handoutMasterId r:id="rId60"/>
  </p:handoutMasterIdLst>
  <p:sldIdLst>
    <p:sldId id="276" r:id="rId8"/>
    <p:sldId id="856" r:id="rId9"/>
    <p:sldId id="2147481777" r:id="rId10"/>
    <p:sldId id="278" r:id="rId11"/>
    <p:sldId id="347" r:id="rId12"/>
    <p:sldId id="280" r:id="rId13"/>
    <p:sldId id="2147481770" r:id="rId14"/>
    <p:sldId id="2147481709" r:id="rId15"/>
    <p:sldId id="3990" r:id="rId16"/>
    <p:sldId id="3974" r:id="rId17"/>
    <p:sldId id="3973" r:id="rId18"/>
    <p:sldId id="3968" r:id="rId19"/>
    <p:sldId id="258" r:id="rId20"/>
    <p:sldId id="2147481778" r:id="rId21"/>
    <p:sldId id="2147481706" r:id="rId22"/>
    <p:sldId id="2147481707" r:id="rId23"/>
    <p:sldId id="2147481722" r:id="rId24"/>
    <p:sldId id="2147481708" r:id="rId25"/>
    <p:sldId id="1252" r:id="rId26"/>
    <p:sldId id="1248" r:id="rId27"/>
    <p:sldId id="3995" r:id="rId28"/>
    <p:sldId id="2147481714" r:id="rId29"/>
    <p:sldId id="2147481779" r:id="rId30"/>
    <p:sldId id="2147481704" r:id="rId31"/>
    <p:sldId id="2147481780" r:id="rId32"/>
    <p:sldId id="2147481711" r:id="rId33"/>
    <p:sldId id="2147481692" r:id="rId34"/>
    <p:sldId id="2147481693" r:id="rId35"/>
    <p:sldId id="2147481694" r:id="rId36"/>
    <p:sldId id="2147481696" r:id="rId37"/>
    <p:sldId id="2147481695" r:id="rId38"/>
    <p:sldId id="2147481712" r:id="rId39"/>
    <p:sldId id="2147481697" r:id="rId40"/>
    <p:sldId id="2147481698" r:id="rId41"/>
    <p:sldId id="2147481715" r:id="rId42"/>
    <p:sldId id="2147481716" r:id="rId43"/>
    <p:sldId id="2147481717" r:id="rId44"/>
    <p:sldId id="2147481710" r:id="rId45"/>
    <p:sldId id="2147481701" r:id="rId46"/>
    <p:sldId id="2147481700" r:id="rId47"/>
    <p:sldId id="2147481699" r:id="rId48"/>
    <p:sldId id="2147481702" r:id="rId49"/>
    <p:sldId id="2147481781" r:id="rId50"/>
    <p:sldId id="3137" r:id="rId51"/>
    <p:sldId id="2147481723" r:id="rId52"/>
    <p:sldId id="2147481775" r:id="rId53"/>
    <p:sldId id="857" r:id="rId54"/>
    <p:sldId id="858" r:id="rId55"/>
    <p:sldId id="859" r:id="rId56"/>
    <p:sldId id="2147481768" r:id="rId57"/>
    <p:sldId id="2147481776" r:id="rId58"/>
  </p:sldIdLst>
  <p:sldSz cx="9144000" cy="5143500" type="screen16x9"/>
  <p:notesSz cx="7315200" cy="9601200"/>
  <p:embeddedFontLst>
    <p:embeddedFont>
      <p:font typeface="ＭＳ Ｐゴシック" panose="020B0600070205080204" pitchFamily="34" charset="-128"/>
      <p:regular r:id="rId61"/>
    </p:embeddedFont>
    <p:embeddedFont>
      <p:font typeface="Myriad Web Pro" panose="020B0604020202020204" charset="0"/>
      <p:regular r:id="rId62"/>
      <p:bold r:id="rId63"/>
      <p:italic r:id="rId64"/>
      <p:boldItalic r:id="rId65"/>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564"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C8A407-11C3-577E-B3B3-F9ECE314CEC6}" name="Sobel, Jeremy (CDC/NCEZID/DFWED/OD)" initials="JS" userId="S::qzs3@cdc.gov::185be230-982c-45ab-8111-7a49e6ab2026" providerId="AD"/>
  <p188:author id="{52F61A15-DA65-3BBB-B9CA-E86C6D6AAF68}" name="Benedict, Kaitlin (CDC/NCEZID/DFWED/MDB)" initials="B(" userId="S::jsy8@cdc.gov::c444340b-0b2f-4a36-b150-ad81ff5a1be3" providerId="AD"/>
  <p188:author id="{056B962A-ACDA-C25D-2DFA-B6F1CD0CC231}" name="Wyton, Pamela D. (Pam) (ATSDR/OCOM) (CTR)" initials="WPD(((" userId="S::pdw3@cdc.gov::585746ef-ed6a-43e3-99e9-95aa7bb69c77" providerId="AD"/>
  <p188:author id="{41ACB642-5D5D-C787-B612-C05700E87E71}" name="Hennessee, Ian (CDC/NCEZID/DFWED/MDB)" initials="H(" userId="S::xye0@cdc.gov::a9b41321-3c8d-4f90-89b1-dc8431148c49" providerId="AD"/>
  <p188:author id="{CE97D145-B424-B2C2-368E-EEDA4AE69B22}" name="Lyman, Meghan Marie (CDC/NCEZID/DFWED/MDB)" initials="L(" userId="S::yeo4@cdc.gov::90ce1df0-c72d-4d52-837e-6a0518064b8a" providerId="AD"/>
  <p188:author id="{B46C645E-E8D5-834D-2061-4A8E25DBEB54}" name="Toda, Mitsuru (CDC/NCEZID/DFWED/MDB)" initials="T(" userId="S::nrk7@cdc.gov::946c4118-de82-4896-afa1-37a8fdb1879b" providerId="AD"/>
  <p188:author id="{FA8E2475-1923-C129-4E37-FAD0440D73C6}" name="Lutfy, Caitlyn (CDC/NCEZID/DFWED/MDB)" initials="CL" userId="S::vxa3@cdc.gov::f092aa9f-48d0-4bfe-be99-fc646925c0d2" providerId="AD"/>
  <p188:author id="{6167CF82-4DF1-E434-1BD7-9360FBDB8E55}" name="Lockhart, Shawn (CDC/NCEZID/DFWED/MDB)" initials="LS" userId="S::gyi2@cdc.gov::c769dde4-3a21-4f7b-86f2-b35e752a2fa6" providerId="AD"/>
  <p188:author id="{FFFEDA90-E8AF-5D86-F7D0-9966F123F8BE}" name="Parnell, Lindsay (CDC/NCEZID/DFWED/MDB)" initials="PL" userId="S::ptd1@cdc.gov::479e5ee0-7fc6-4188-a72a-c897547cb825" providerId="AD"/>
  <p188:author id="{FE201997-C9FB-9EB4-0047-52B484BE2845}" name="Sajewski, Elizabeth T. (CDC/NCEZID/DFWED/MDB)" initials="S(" userId="S::ura6@cdc.gov::409d135e-db21-4d77-9548-f41868c058d1" providerId="AD"/>
  <p188:author id="{1BDFFEA6-E434-6B3A-7515-3D007D190A09}" name="Smith, Dallas (CDC/NCEZID/DFWED/MDB)" initials="SD(" userId="S::rhq8@cdc.gov::f65d9c24-a1bc-41dc-a076-a71a59e5e616" providerId="AD"/>
  <p188:author id="{3B1728AF-DC64-6162-77F3-07B9533481B2}" name="Baker, Anna (CDC/NCEZID/DFWED/MDB)" initials="AB" userId="S::ucd4@cdc.gov::69a30a02-4acf-4ecf-b52a-2280542df83c" providerId="AD"/>
  <p188:author id="{9F2E5ABE-C86D-78DB-3C0D-21F9F6ED0C0A}" name="Gold, Jeremy (CDC/NCEZID/DFWED/MDB)" initials="G(" userId="S::leo3@cdc.gov::0e41141e-0eda-4b91-8b66-c48aad234607" providerId="AD"/>
  <p188:author id="{F0B89EBE-84C0-6BF2-6436-E1BD4EB3CC83}" name="Chow, Nancy (CDC/NCEZID/DFWED/MDB)" initials="C(" userId="S::yln3@cdc.gov::6a8fd099-2fc7-40ee-a756-959fa0bd6a27" providerId="AD"/>
  <p188:author id="{A43A52D0-2BB5-89DB-4E3C-B3E112B2EDEE}" name="Williams, Samantha (CDC/NCEZID/DFWED/MDB)" initials="WS(" userId="S::pog3@cdc.gov::aeb4181f-43a1-45fd-8b64-0e33aa934ded" providerId="AD"/>
  <p188:author id="{F85C13D1-5464-D719-8198-C7BB0699CAEC}" name="Sievert, Dawn M. (CDC/NCEZID/DHQP/OD)" initials="S(" userId="S::alz1@cdc.gov::654fc673-eae7-425e-a436-7e05a813100e" providerId="AD"/>
  <p188:author id="{45121CDD-986F-9EB4-089B-0067286182C4}" name="Laury, Jessica (CDC/NCEZID/DFWED/MDB)" initials="LJ" userId="S::pwh9@cdc.gov::ee7047e8-0c2b-4f18-9fdf-11c761e1fdcc" providerId="AD"/>
  <p188:author id="{E632D9FE-B00B-1165-D372-084F82CFBA09}" name="Kallen, Alexander (CDC/NCEZID/DHQP/PRB)" initials="AK" userId="S::ffp0@cdc.gov::68cf05fa-4451-4973-aeb1-bb0b48ec9ff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ockwood, Amy E. (CDC/DDID/NCEZID/DVBD)" initials="LAE(" lastIdx="5" clrIdx="0">
    <p:extLst>
      <p:ext uri="{19B8F6BF-5375-455C-9EA6-DF929625EA0E}">
        <p15:presenceInfo xmlns:p15="http://schemas.microsoft.com/office/powerpoint/2012/main" userId="S::yuu3@cdc.gov::8e666b0e-253c-4f5d-8b99-99381d0be78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5AAA"/>
    <a:srgbClr val="00AAA5"/>
    <a:srgbClr val="EE5835"/>
    <a:srgbClr val="000000"/>
    <a:srgbClr val="2D2D75"/>
    <a:srgbClr val="D47E48"/>
    <a:srgbClr val="007991"/>
    <a:srgbClr val="5689E1"/>
    <a:srgbClr val="FFFFFF"/>
    <a:srgbClr val="1DFC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2444" y="72"/>
      </p:cViewPr>
      <p:guideLst>
        <p:guide orient="horz" pos="564"/>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font" Target="fonts/font3.fntdata"/><Relationship Id="rId68" Type="http://schemas.openxmlformats.org/officeDocument/2006/relationships/viewProps" Target="viewProps.xml"/><Relationship Id="rId7" Type="http://schemas.openxmlformats.org/officeDocument/2006/relationships/slideMaster" Target="slideMasters/slideMaster4.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font" Target="fonts/font1.fntdata"/><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font" Target="fonts/font4.fntdata"/><Relationship Id="rId69"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notesMaster" Target="notesMasters/notesMaster1.xml"/><Relationship Id="rId67"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font" Target="fonts/font2.fntdata"/><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handoutMaster" Target="handoutMasters/handoutMaster1.xml"/><Relationship Id="rId65"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cdc-my.sharepoint.com/personal/pwh9_cdc_gov/Documents/Microsoft%20Teams%20Chat%20Files/contour-export-Dallas_Parapsilosis-Candidemia_Lab_2008-2019-(resulting-set)-09-03-2025.xlsm"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Sheet1!$C$1</c:f>
              <c:strCache>
                <c:ptCount val="1"/>
                <c:pt idx="0">
                  <c:v>Total AFST Completed</c:v>
                </c:pt>
              </c:strCache>
            </c:strRef>
          </c:tx>
          <c:spPr>
            <a:ln w="31750" cap="rnd">
              <a:solidFill>
                <a:schemeClr val="tx1"/>
              </a:solidFill>
              <a:round/>
            </a:ln>
            <a:effectLst>
              <a:outerShdw blurRad="40000" dist="23000" dir="5400000" rotWithShape="0">
                <a:srgbClr val="000000">
                  <a:alpha val="35000"/>
                </a:srgbClr>
              </a:outerShdw>
            </a:effectLst>
          </c:spPr>
          <c:marker>
            <c:symbol val="none"/>
          </c:marker>
          <c:cat>
            <c:numRef>
              <c:f>Sheet1!$A$2:$A$10</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Sheet1!$C$2:$C$10</c:f>
              <c:numCache>
                <c:formatCode>General</c:formatCode>
                <c:ptCount val="9"/>
                <c:pt idx="0">
                  <c:v>30</c:v>
                </c:pt>
                <c:pt idx="1">
                  <c:v>453</c:v>
                </c:pt>
                <c:pt idx="2">
                  <c:v>475</c:v>
                </c:pt>
                <c:pt idx="3">
                  <c:v>1016</c:v>
                </c:pt>
                <c:pt idx="4">
                  <c:v>1453</c:v>
                </c:pt>
                <c:pt idx="5">
                  <c:v>2269</c:v>
                </c:pt>
                <c:pt idx="6">
                  <c:v>4386</c:v>
                </c:pt>
                <c:pt idx="7">
                  <c:v>6365</c:v>
                </c:pt>
                <c:pt idx="8">
                  <c:v>7837</c:v>
                </c:pt>
              </c:numCache>
            </c:numRef>
          </c:val>
          <c:smooth val="0"/>
          <c:extLst>
            <c:ext xmlns:c16="http://schemas.microsoft.com/office/drawing/2014/chart" uri="{C3380CC4-5D6E-409C-BE32-E72D297353CC}">
              <c16:uniqueId val="{00000000-14AB-4138-A81E-196AC64B5FDC}"/>
            </c:ext>
          </c:extLst>
        </c:ser>
        <c:dLbls>
          <c:showLegendKey val="0"/>
          <c:showVal val="0"/>
          <c:showCatName val="0"/>
          <c:showSerName val="0"/>
          <c:showPercent val="0"/>
          <c:showBubbleSize val="0"/>
        </c:dLbls>
        <c:marker val="1"/>
        <c:smooth val="0"/>
        <c:axId val="1309693279"/>
        <c:axId val="1309693759"/>
      </c:lineChart>
      <c:lineChart>
        <c:grouping val="standard"/>
        <c:varyColors val="0"/>
        <c:ser>
          <c:idx val="1"/>
          <c:order val="1"/>
          <c:tx>
            <c:strRef>
              <c:f>Sheet1!$D$1</c:f>
              <c:strCache>
                <c:ptCount val="1"/>
                <c:pt idx="0">
                  <c:v>Total Number of Resistant Detected</c:v>
                </c:pt>
              </c:strCache>
            </c:strRef>
          </c:tx>
          <c:spPr>
            <a:ln w="31750" cap="rnd">
              <a:solidFill>
                <a:schemeClr val="accent3"/>
              </a:solidFill>
              <a:round/>
            </a:ln>
            <a:effectLst>
              <a:outerShdw blurRad="40000" dist="23000" dir="5400000" rotWithShape="0">
                <a:srgbClr val="000000">
                  <a:alpha val="35000"/>
                </a:srgbClr>
              </a:outerShdw>
            </a:effectLst>
          </c:spPr>
          <c:marker>
            <c:symbol val="none"/>
          </c:marker>
          <c:cat>
            <c:numRef>
              <c:f>Sheet1!$A$2:$A$10</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Sheet1!$D$2:$D$10</c:f>
              <c:numCache>
                <c:formatCode>General</c:formatCode>
                <c:ptCount val="9"/>
                <c:pt idx="0">
                  <c:v>0</c:v>
                </c:pt>
                <c:pt idx="1">
                  <c:v>5</c:v>
                </c:pt>
                <c:pt idx="2">
                  <c:v>12</c:v>
                </c:pt>
                <c:pt idx="3">
                  <c:v>13</c:v>
                </c:pt>
                <c:pt idx="4">
                  <c:v>30</c:v>
                </c:pt>
                <c:pt idx="5">
                  <c:v>44</c:v>
                </c:pt>
                <c:pt idx="6">
                  <c:v>56</c:v>
                </c:pt>
                <c:pt idx="7">
                  <c:v>77</c:v>
                </c:pt>
                <c:pt idx="8">
                  <c:v>93</c:v>
                </c:pt>
              </c:numCache>
            </c:numRef>
          </c:val>
          <c:smooth val="0"/>
          <c:extLst>
            <c:ext xmlns:c16="http://schemas.microsoft.com/office/drawing/2014/chart" uri="{C3380CC4-5D6E-409C-BE32-E72D297353CC}">
              <c16:uniqueId val="{00000001-14AB-4138-A81E-196AC64B5FDC}"/>
            </c:ext>
          </c:extLst>
        </c:ser>
        <c:dLbls>
          <c:showLegendKey val="0"/>
          <c:showVal val="0"/>
          <c:showCatName val="0"/>
          <c:showSerName val="0"/>
          <c:showPercent val="0"/>
          <c:showBubbleSize val="0"/>
        </c:dLbls>
        <c:marker val="1"/>
        <c:smooth val="0"/>
        <c:axId val="1123835648"/>
        <c:axId val="1826603951"/>
      </c:lineChart>
      <c:catAx>
        <c:axId val="1309693279"/>
        <c:scaling>
          <c:orientation val="minMax"/>
        </c:scaling>
        <c:delete val="0"/>
        <c:axPos val="b"/>
        <c:title>
          <c:tx>
            <c:rich>
              <a:bodyPr rot="0" spcFirstLastPara="1" vertOverflow="ellipsis" vert="horz" wrap="square" anchor="ctr" anchorCtr="1"/>
              <a:lstStyle/>
              <a:p>
                <a:pPr>
                  <a:defRPr sz="1197" b="1" i="0" u="none" strike="noStrike" kern="1200" baseline="0">
                    <a:solidFill>
                      <a:schemeClr val="bg1">
                        <a:lumMod val="50000"/>
                      </a:schemeClr>
                    </a:solidFill>
                    <a:latin typeface="+mn-lt"/>
                    <a:ea typeface="+mn-ea"/>
                    <a:cs typeface="+mn-cs"/>
                  </a:defRPr>
                </a:pPr>
                <a:r>
                  <a:rPr lang="en-US">
                    <a:solidFill>
                      <a:schemeClr val="bg1">
                        <a:lumMod val="50000"/>
                      </a:schemeClr>
                    </a:solidFill>
                  </a:rPr>
                  <a:t>Specimen Collected Year</a:t>
                </a:r>
              </a:p>
            </c:rich>
          </c:tx>
          <c:overlay val="0"/>
          <c:spPr>
            <a:noFill/>
            <a:ln>
              <a:noFill/>
            </a:ln>
            <a:effectLst/>
          </c:spPr>
          <c:txPr>
            <a:bodyPr rot="0" spcFirstLastPara="1" vertOverflow="ellipsis" vert="horz" wrap="square" anchor="ctr" anchorCtr="1"/>
            <a:lstStyle/>
            <a:p>
              <a:pPr>
                <a:defRPr sz="1197" b="1" i="0" u="none" strike="noStrike" kern="1200" baseline="0">
                  <a:solidFill>
                    <a:schemeClr val="bg1">
                      <a:lumMod val="50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en-US"/>
          </a:p>
        </c:txPr>
        <c:crossAx val="1309693759"/>
        <c:crosses val="autoZero"/>
        <c:auto val="1"/>
        <c:lblAlgn val="ctr"/>
        <c:lblOffset val="100"/>
        <c:noMultiLvlLbl val="0"/>
      </c:catAx>
      <c:valAx>
        <c:axId val="1309693759"/>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bg1">
                        <a:lumMod val="50000"/>
                      </a:schemeClr>
                    </a:solidFill>
                    <a:latin typeface="+mn-lt"/>
                    <a:ea typeface="+mn-ea"/>
                    <a:cs typeface="+mn-cs"/>
                  </a:defRPr>
                </a:pPr>
                <a:r>
                  <a:rPr lang="en-US">
                    <a:solidFill>
                      <a:schemeClr val="tx1"/>
                    </a:solidFill>
                  </a:rPr>
                  <a:t>Number of Isolates with AFST Completed</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bg1">
                      <a:lumMod val="50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309693279"/>
        <c:crosses val="autoZero"/>
        <c:crossBetween val="between"/>
      </c:valAx>
      <c:valAx>
        <c:axId val="1826603951"/>
        <c:scaling>
          <c:orientation val="minMax"/>
        </c:scaling>
        <c:delete val="0"/>
        <c:axPos val="r"/>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dirty="0">
                    <a:solidFill>
                      <a:srgbClr val="C00000"/>
                    </a:solidFill>
                  </a:rPr>
                  <a:t>Number of Echinocandin-Resistant</a:t>
                </a:r>
                <a:r>
                  <a:rPr lang="en-US" baseline="0" dirty="0">
                    <a:solidFill>
                      <a:srgbClr val="C00000"/>
                    </a:solidFill>
                  </a:rPr>
                  <a:t> Isolates</a:t>
                </a:r>
                <a:r>
                  <a:rPr lang="en-US" dirty="0">
                    <a:solidFill>
                      <a:srgbClr val="C00000"/>
                    </a:solidFill>
                  </a:rPr>
                  <a:t> Detected</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C00000"/>
                </a:solidFill>
                <a:latin typeface="+mn-lt"/>
                <a:ea typeface="+mn-ea"/>
                <a:cs typeface="+mn-cs"/>
              </a:defRPr>
            </a:pPr>
            <a:endParaRPr lang="en-US"/>
          </a:p>
        </c:txPr>
        <c:crossAx val="1123835648"/>
        <c:crosses val="max"/>
        <c:crossBetween val="between"/>
      </c:valAx>
      <c:catAx>
        <c:axId val="1123835648"/>
        <c:scaling>
          <c:orientation val="minMax"/>
        </c:scaling>
        <c:delete val="1"/>
        <c:axPos val="b"/>
        <c:numFmt formatCode="General" sourceLinked="1"/>
        <c:majorTickMark val="none"/>
        <c:minorTickMark val="none"/>
        <c:tickLblPos val="nextTo"/>
        <c:crossAx val="1826603951"/>
        <c:crosses val="autoZero"/>
        <c:auto val="1"/>
        <c:lblAlgn val="ctr"/>
        <c:lblOffset val="100"/>
        <c:noMultiLvlLbl val="0"/>
      </c:catAx>
      <c:spPr>
        <a:noFill/>
        <a:ln>
          <a:noFill/>
        </a:ln>
        <a:effectLst/>
      </c:spPr>
    </c:plotArea>
    <c:legend>
      <c:legendPos val="b"/>
      <c:legendEntry>
        <c:idx val="0"/>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Entry>
      <c:legendEntry>
        <c:idx val="1"/>
        <c:txPr>
          <a:bodyPr rot="0" spcFirstLastPara="1" vertOverflow="ellipsis" vert="horz" wrap="square" anchor="ctr" anchorCtr="1"/>
          <a:lstStyle/>
          <a:p>
            <a:pPr>
              <a:defRPr sz="1197" b="0" i="0" u="none" strike="noStrike" kern="1200" baseline="0">
                <a:solidFill>
                  <a:srgbClr val="C00000"/>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400" b="0" i="0" u="none" strike="noStrike" kern="1200" spc="0" baseline="0" dirty="0">
                <a:solidFill>
                  <a:srgbClr val="0F56DC">
                    <a:lumMod val="65000"/>
                    <a:lumOff val="35000"/>
                  </a:srgbClr>
                </a:solidFill>
                <a:latin typeface="+mn-lt"/>
                <a:ea typeface="+mn-ea"/>
                <a:cs typeface="+mn-cs"/>
              </a:defRPr>
            </a:pPr>
            <a:r>
              <a:rPr lang="en-US" sz="1400" b="0" i="0" u="none" strike="noStrike" kern="1200" spc="0" baseline="0" dirty="0">
                <a:solidFill>
                  <a:srgbClr val="0F56DC">
                    <a:lumMod val="65000"/>
                    <a:lumOff val="35000"/>
                  </a:srgbClr>
                </a:solidFill>
                <a:latin typeface="+mn-lt"/>
                <a:ea typeface="+mn-ea"/>
                <a:cs typeface="+mn-cs"/>
              </a:rPr>
              <a:t>Percent Fluconazole-resistant </a:t>
            </a:r>
            <a:r>
              <a:rPr lang="en-US" sz="1400" b="0" i="1" u="none" strike="noStrike" kern="1200" spc="0" baseline="0" dirty="0">
                <a:solidFill>
                  <a:srgbClr val="0F56DC">
                    <a:lumMod val="65000"/>
                    <a:lumOff val="35000"/>
                  </a:srgbClr>
                </a:solidFill>
                <a:latin typeface="+mn-lt"/>
                <a:ea typeface="+mn-ea"/>
                <a:cs typeface="+mn-cs"/>
              </a:rPr>
              <a:t>C. </a:t>
            </a:r>
            <a:r>
              <a:rPr lang="en-US" sz="1400" b="0" i="1" u="none" strike="noStrike" kern="1200" spc="0" baseline="0" dirty="0" err="1">
                <a:solidFill>
                  <a:srgbClr val="0F56DC">
                    <a:lumMod val="65000"/>
                    <a:lumOff val="35000"/>
                  </a:srgbClr>
                </a:solidFill>
                <a:latin typeface="+mn-lt"/>
                <a:ea typeface="+mn-ea"/>
                <a:cs typeface="+mn-cs"/>
              </a:rPr>
              <a:t>parapsilosis</a:t>
            </a:r>
            <a:r>
              <a:rPr lang="en-US" sz="1400" b="0" i="0" u="none" strike="noStrike" kern="1200" spc="0" baseline="0" dirty="0">
                <a:solidFill>
                  <a:srgbClr val="0F56DC">
                    <a:lumMod val="65000"/>
                    <a:lumOff val="35000"/>
                  </a:srgbClr>
                </a:solidFill>
                <a:latin typeface="+mn-lt"/>
                <a:ea typeface="+mn-ea"/>
                <a:cs typeface="+mn-cs"/>
              </a:rPr>
              <a:t> during 2008-2025 through CDC’s Emerging Infections Program Candidemia surveillance * </a:t>
            </a:r>
          </a:p>
        </c:rich>
      </c:tx>
      <c:overlay val="0"/>
      <c:spPr>
        <a:noFill/>
        <a:ln>
          <a:noFill/>
        </a:ln>
        <a:effectLst/>
      </c:spPr>
      <c:txPr>
        <a:bodyPr rot="0" spcFirstLastPara="1" vertOverflow="ellipsis" vert="horz" wrap="square" anchor="ctr" anchorCtr="1"/>
        <a:lstStyle/>
        <a:p>
          <a:pPr>
            <a:defRPr lang="en-US" sz="1400" b="0" i="0" u="none" strike="noStrike" kern="1200" spc="0" baseline="0" dirty="0">
              <a:solidFill>
                <a:srgbClr val="0F56DC">
                  <a:lumMod val="65000"/>
                  <a:lumOff val="35000"/>
                </a:srgbClr>
              </a:solidFill>
              <a:latin typeface="+mn-lt"/>
              <a:ea typeface="+mn-ea"/>
              <a:cs typeface="+mn-cs"/>
            </a:defRPr>
          </a:pPr>
          <a:endParaRPr lang="en-US"/>
        </a:p>
      </c:txPr>
    </c:title>
    <c:autoTitleDeleted val="0"/>
    <c:plotArea>
      <c:layout/>
      <c:barChart>
        <c:barDir val="col"/>
        <c:grouping val="clustered"/>
        <c:varyColors val="0"/>
        <c:ser>
          <c:idx val="0"/>
          <c:order val="0"/>
          <c:tx>
            <c:strRef>
              <c:f>Sheet3!$F$28</c:f>
              <c:strCache>
                <c:ptCount val="1"/>
                <c:pt idx="0">
                  <c:v>Percent Resistant</c:v>
                </c:pt>
              </c:strCache>
            </c:strRef>
          </c:tx>
          <c:spPr>
            <a:solidFill>
              <a:schemeClr val="accent1"/>
            </a:solidFill>
            <a:ln>
              <a:noFill/>
            </a:ln>
            <a:effectLst/>
          </c:spPr>
          <c:invertIfNegative val="0"/>
          <c:cat>
            <c:numRef>
              <c:f>Sheet3!$A$29:$A$46</c:f>
              <c:numCache>
                <c:formatCode>General</c:formatCod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2025</c:v>
                </c:pt>
              </c:numCache>
            </c:numRef>
          </c:cat>
          <c:val>
            <c:numRef>
              <c:f>Sheet3!$F$29:$F$46</c:f>
              <c:numCache>
                <c:formatCode>0%</c:formatCode>
                <c:ptCount val="18"/>
                <c:pt idx="0">
                  <c:v>0.05</c:v>
                </c:pt>
                <c:pt idx="1">
                  <c:v>5.9523809523809521E-2</c:v>
                </c:pt>
                <c:pt idx="2">
                  <c:v>2.8571428571428571E-2</c:v>
                </c:pt>
                <c:pt idx="3">
                  <c:v>2.9629629629629631E-2</c:v>
                </c:pt>
                <c:pt idx="4">
                  <c:v>5.4545454545454543E-2</c:v>
                </c:pt>
                <c:pt idx="5">
                  <c:v>3.9603960396039604E-2</c:v>
                </c:pt>
                <c:pt idx="6">
                  <c:v>3.7313432835820892E-2</c:v>
                </c:pt>
                <c:pt idx="7">
                  <c:v>0.12871287128712872</c:v>
                </c:pt>
                <c:pt idx="8">
                  <c:v>0.14035087719298245</c:v>
                </c:pt>
                <c:pt idx="9">
                  <c:v>7.6470588235294124E-2</c:v>
                </c:pt>
                <c:pt idx="10">
                  <c:v>6.0240963855421686E-2</c:v>
                </c:pt>
                <c:pt idx="11">
                  <c:v>6.6666666666666666E-2</c:v>
                </c:pt>
                <c:pt idx="12">
                  <c:v>9.417040358744394E-2</c:v>
                </c:pt>
                <c:pt idx="13">
                  <c:v>0.13242009132420091</c:v>
                </c:pt>
                <c:pt idx="14">
                  <c:v>0.11811023622047244</c:v>
                </c:pt>
                <c:pt idx="15">
                  <c:v>0.1895734597156398</c:v>
                </c:pt>
                <c:pt idx="16">
                  <c:v>0</c:v>
                </c:pt>
                <c:pt idx="17">
                  <c:v>0.13725490196078433</c:v>
                </c:pt>
              </c:numCache>
            </c:numRef>
          </c:val>
          <c:extLst>
            <c:ext xmlns:c16="http://schemas.microsoft.com/office/drawing/2014/chart" uri="{C3380CC4-5D6E-409C-BE32-E72D297353CC}">
              <c16:uniqueId val="{00000000-258D-47DC-AC7D-935322A42EA3}"/>
            </c:ext>
          </c:extLst>
        </c:ser>
        <c:dLbls>
          <c:showLegendKey val="0"/>
          <c:showVal val="0"/>
          <c:showCatName val="0"/>
          <c:showSerName val="0"/>
          <c:showPercent val="0"/>
          <c:showBubbleSize val="0"/>
        </c:dLbls>
        <c:gapWidth val="219"/>
        <c:overlap val="-27"/>
        <c:axId val="1792616544"/>
        <c:axId val="1792629504"/>
      </c:barChart>
      <c:catAx>
        <c:axId val="179261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2629504"/>
        <c:crosses val="autoZero"/>
        <c:auto val="1"/>
        <c:lblAlgn val="ctr"/>
        <c:lblOffset val="100"/>
        <c:noMultiLvlLbl val="0"/>
      </c:catAx>
      <c:valAx>
        <c:axId val="1792629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26165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ata2.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6.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ata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diagrams/_rels/data4.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diagrams/_rels/data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diagrams/_rels/data6.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image" Target="../media/image69.png"/><Relationship Id="rId6" Type="http://schemas.openxmlformats.org/officeDocument/2006/relationships/image" Target="../media/image74.png"/><Relationship Id="rId5" Type="http://schemas.openxmlformats.org/officeDocument/2006/relationships/image" Target="../media/image73.svg"/><Relationship Id="rId4" Type="http://schemas.openxmlformats.org/officeDocument/2006/relationships/image" Target="../media/image72.png"/></Relationships>
</file>

<file path=ppt/diagrams/_rels/data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image" Target="../media/image77.png"/></Relationships>
</file>

<file path=ppt/diagrams/_rels/data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image" Target="../media/image80.png"/></Relationships>
</file>

<file path=ppt/diagrams/_rels/data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6.svg"/><Relationship Id="rId1" Type="http://schemas.openxmlformats.org/officeDocument/2006/relationships/image" Target="../media/image85.png"/><Relationship Id="rId4" Type="http://schemas.openxmlformats.org/officeDocument/2006/relationships/image" Target="../media/image2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svg"/><Relationship Id="rId1" Type="http://schemas.openxmlformats.org/officeDocument/2006/relationships/image" Target="../media/image26.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diagrams/_rels/drawing4.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diagrams/_rels/drawing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diagrams/_rels/drawing6.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image" Target="../media/image69.png"/><Relationship Id="rId6" Type="http://schemas.openxmlformats.org/officeDocument/2006/relationships/image" Target="../media/image74.png"/><Relationship Id="rId5" Type="http://schemas.openxmlformats.org/officeDocument/2006/relationships/image" Target="../media/image73.svg"/><Relationship Id="rId4" Type="http://schemas.openxmlformats.org/officeDocument/2006/relationships/image" Target="../media/image72.png"/></Relationships>
</file>

<file path=ppt/diagrams/_rels/drawing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image" Target="../media/image77.png"/></Relationships>
</file>

<file path=ppt/diagrams/_rels/drawing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image" Target="../media/image80.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6.svg"/><Relationship Id="rId1" Type="http://schemas.openxmlformats.org/officeDocument/2006/relationships/image" Target="../media/image85.png"/><Relationship Id="rId4"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63070F-546C-4C4C-83E4-39DA504136DD}" type="doc">
      <dgm:prSet loTypeId="urn:microsoft.com/office/officeart/2018/2/layout/IconVerticalSolidList" loCatId="icon" qsTypeId="urn:microsoft.com/office/officeart/2005/8/quickstyle/simple1" qsCatId="simple" csTypeId="urn:microsoft.com/office/officeart/2005/8/colors/colorful3" csCatId="colorful" phldr="1"/>
      <dgm:spPr/>
      <dgm:t>
        <a:bodyPr/>
        <a:lstStyle/>
        <a:p>
          <a:endParaRPr lang="en-US"/>
        </a:p>
      </dgm:t>
    </dgm:pt>
    <dgm:pt modelId="{7A0D656F-D798-44FB-AC3A-49FEE67CD805}">
      <dgm:prSet/>
      <dgm:spPr/>
      <dgm:t>
        <a:bodyPr/>
        <a:lstStyle/>
        <a:p>
          <a:pPr>
            <a:lnSpc>
              <a:spcPct val="100000"/>
            </a:lnSpc>
          </a:pPr>
          <a:r>
            <a:rPr lang="en-US" b="1" dirty="0">
              <a:solidFill>
                <a:srgbClr val="000000"/>
              </a:solidFill>
            </a:rPr>
            <a:t>Conventional wisdom</a:t>
          </a:r>
          <a:r>
            <a:rPr lang="en-US" dirty="0">
              <a:solidFill>
                <a:srgbClr val="000000"/>
              </a:solidFill>
            </a:rPr>
            <a:t>: autoinfection with host flora, particularly from gut (not person-to-person transmission)</a:t>
          </a:r>
        </a:p>
      </dgm:t>
    </dgm:pt>
    <dgm:pt modelId="{9D4B0592-5262-4602-9409-E186ADAB3642}" type="parTrans" cxnId="{CA77C91C-0986-46EA-B878-5AA0DA43C835}">
      <dgm:prSet/>
      <dgm:spPr/>
      <dgm:t>
        <a:bodyPr/>
        <a:lstStyle/>
        <a:p>
          <a:endParaRPr lang="en-US"/>
        </a:p>
      </dgm:t>
    </dgm:pt>
    <dgm:pt modelId="{FCAA4DCC-BC7E-49D9-9583-64B2BC8A6257}" type="sibTrans" cxnId="{CA77C91C-0986-46EA-B878-5AA0DA43C835}">
      <dgm:prSet/>
      <dgm:spPr/>
      <dgm:t>
        <a:bodyPr/>
        <a:lstStyle/>
        <a:p>
          <a:endParaRPr lang="en-US"/>
        </a:p>
      </dgm:t>
    </dgm:pt>
    <dgm:pt modelId="{EF9FF0E6-BC2E-43BC-940A-33FA24E94A40}">
      <dgm:prSet/>
      <dgm:spPr/>
      <dgm:t>
        <a:bodyPr/>
        <a:lstStyle/>
        <a:p>
          <a:pPr>
            <a:lnSpc>
              <a:spcPct val="100000"/>
            </a:lnSpc>
          </a:pPr>
          <a:r>
            <a:rPr lang="en-US" b="1">
              <a:solidFill>
                <a:srgbClr val="000000"/>
              </a:solidFill>
            </a:rPr>
            <a:t>Outbreaks</a:t>
          </a:r>
          <a:r>
            <a:rPr lang="en-US">
              <a:solidFill>
                <a:srgbClr val="000000"/>
              </a:solidFill>
            </a:rPr>
            <a:t>: rare</a:t>
          </a:r>
        </a:p>
      </dgm:t>
    </dgm:pt>
    <dgm:pt modelId="{879D0DC1-D6E8-4738-916F-4FDEFEB7DE57}" type="parTrans" cxnId="{06BD968D-3BCA-4AD3-BC4C-94FE38D95AA1}">
      <dgm:prSet/>
      <dgm:spPr/>
      <dgm:t>
        <a:bodyPr/>
        <a:lstStyle/>
        <a:p>
          <a:endParaRPr lang="en-US"/>
        </a:p>
      </dgm:t>
    </dgm:pt>
    <dgm:pt modelId="{28F278A1-E229-428C-BCC1-94DB22D24F5B}" type="sibTrans" cxnId="{06BD968D-3BCA-4AD3-BC4C-94FE38D95AA1}">
      <dgm:prSet/>
      <dgm:spPr/>
      <dgm:t>
        <a:bodyPr/>
        <a:lstStyle/>
        <a:p>
          <a:endParaRPr lang="en-US"/>
        </a:p>
      </dgm:t>
    </dgm:pt>
    <dgm:pt modelId="{5ECD1F3A-5EDB-4255-A201-BDF684E2FA7D}">
      <dgm:prSet/>
      <dgm:spPr/>
      <dgm:t>
        <a:bodyPr/>
        <a:lstStyle/>
        <a:p>
          <a:pPr rtl="0">
            <a:lnSpc>
              <a:spcPct val="100000"/>
            </a:lnSpc>
          </a:pPr>
          <a:r>
            <a:rPr lang="en-US" b="1" dirty="0">
              <a:solidFill>
                <a:srgbClr val="000000"/>
              </a:solidFill>
              <a:latin typeface="Myriad Web Pro"/>
            </a:rPr>
            <a:t>Low Resistance</a:t>
          </a:r>
          <a:r>
            <a:rPr lang="en-US" dirty="0">
              <a:solidFill>
                <a:srgbClr val="000000"/>
              </a:solidFill>
            </a:rPr>
            <a:t>: </a:t>
          </a:r>
          <a:r>
            <a:rPr lang="en-US" dirty="0">
              <a:solidFill>
                <a:srgbClr val="000000"/>
              </a:solidFill>
              <a:latin typeface="Myriad Web Pro"/>
            </a:rPr>
            <a:t>generally low, but depends</a:t>
          </a:r>
          <a:r>
            <a:rPr lang="en-US" dirty="0">
              <a:solidFill>
                <a:srgbClr val="000000"/>
              </a:solidFill>
            </a:rPr>
            <a:t> on the </a:t>
          </a:r>
          <a:r>
            <a:rPr lang="en-US" dirty="0">
              <a:solidFill>
                <a:srgbClr val="000000"/>
              </a:solidFill>
              <a:latin typeface="Myriad Web Pro"/>
            </a:rPr>
            <a:t>species</a:t>
          </a:r>
          <a:endParaRPr lang="en-US" dirty="0">
            <a:solidFill>
              <a:srgbClr val="000000"/>
            </a:solidFill>
          </a:endParaRPr>
        </a:p>
      </dgm:t>
    </dgm:pt>
    <dgm:pt modelId="{26EF3A48-5826-4EF5-8E34-F7AF55CDC9FB}" type="parTrans" cxnId="{B088047C-B2E8-42B8-9C93-96E03B3A32AE}">
      <dgm:prSet/>
      <dgm:spPr/>
      <dgm:t>
        <a:bodyPr/>
        <a:lstStyle/>
        <a:p>
          <a:endParaRPr lang="en-US"/>
        </a:p>
      </dgm:t>
    </dgm:pt>
    <dgm:pt modelId="{44068A5C-632C-43B7-A41F-EB738E285F16}" type="sibTrans" cxnId="{B088047C-B2E8-42B8-9C93-96E03B3A32AE}">
      <dgm:prSet/>
      <dgm:spPr/>
      <dgm:t>
        <a:bodyPr/>
        <a:lstStyle/>
        <a:p>
          <a:endParaRPr lang="en-US"/>
        </a:p>
      </dgm:t>
    </dgm:pt>
    <dgm:pt modelId="{887C14C1-B3F2-46C1-AE56-5651B4EF7378}" type="pres">
      <dgm:prSet presAssocID="{BE63070F-546C-4C4C-83E4-39DA504136DD}" presName="root" presStyleCnt="0">
        <dgm:presLayoutVars>
          <dgm:dir/>
          <dgm:resizeHandles val="exact"/>
        </dgm:presLayoutVars>
      </dgm:prSet>
      <dgm:spPr/>
    </dgm:pt>
    <dgm:pt modelId="{D30AD7FF-8A98-495B-9B17-ED06A110E033}" type="pres">
      <dgm:prSet presAssocID="{7A0D656F-D798-44FB-AC3A-49FEE67CD805}" presName="compNode" presStyleCnt="0"/>
      <dgm:spPr/>
    </dgm:pt>
    <dgm:pt modelId="{FC362A4D-CCDA-44C5-8B82-9981BABAB370}" type="pres">
      <dgm:prSet presAssocID="{7A0D656F-D798-44FB-AC3A-49FEE67CD805}" presName="bgRect" presStyleLbl="bgShp" presStyleIdx="0" presStyleCnt="3"/>
      <dgm:spPr/>
    </dgm:pt>
    <dgm:pt modelId="{65D8FE11-328E-4861-8DA9-B56E0393A454}" type="pres">
      <dgm:prSet presAssocID="{7A0D656F-D798-44FB-AC3A-49FEE67CD805}"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solidFill>
            <a:srgbClr val="000000"/>
          </a:solidFill>
        </a:ln>
      </dgm:spPr>
      <dgm:extLst>
        <a:ext uri="{E40237B7-FDA0-4F09-8148-C483321AD2D9}">
          <dgm14:cNvPr xmlns:dgm14="http://schemas.microsoft.com/office/drawing/2010/diagram" id="0" name="" descr="Stomach with solid fill"/>
        </a:ext>
      </dgm:extLst>
    </dgm:pt>
    <dgm:pt modelId="{5B6FDDF5-AF1C-4D47-98EF-3B02B03FC436}" type="pres">
      <dgm:prSet presAssocID="{7A0D656F-D798-44FB-AC3A-49FEE67CD805}" presName="spaceRect" presStyleCnt="0"/>
      <dgm:spPr/>
    </dgm:pt>
    <dgm:pt modelId="{53D17A1E-9548-4F04-822C-94B334660803}" type="pres">
      <dgm:prSet presAssocID="{7A0D656F-D798-44FB-AC3A-49FEE67CD805}" presName="parTx" presStyleLbl="revTx" presStyleIdx="0" presStyleCnt="3">
        <dgm:presLayoutVars>
          <dgm:chMax val="0"/>
          <dgm:chPref val="0"/>
        </dgm:presLayoutVars>
      </dgm:prSet>
      <dgm:spPr/>
    </dgm:pt>
    <dgm:pt modelId="{7B71A8A6-57D5-4679-8941-1374B23DA027}" type="pres">
      <dgm:prSet presAssocID="{FCAA4DCC-BC7E-49D9-9583-64B2BC8A6257}" presName="sibTrans" presStyleCnt="0"/>
      <dgm:spPr/>
    </dgm:pt>
    <dgm:pt modelId="{432991CA-E323-4960-A10E-859CB0F88596}" type="pres">
      <dgm:prSet presAssocID="{EF9FF0E6-BC2E-43BC-940A-33FA24E94A40}" presName="compNode" presStyleCnt="0"/>
      <dgm:spPr/>
    </dgm:pt>
    <dgm:pt modelId="{DDF73286-AAEB-4B70-9875-DCB3F3B26E53}" type="pres">
      <dgm:prSet presAssocID="{EF9FF0E6-BC2E-43BC-940A-33FA24E94A40}" presName="bgRect" presStyleLbl="bgShp" presStyleIdx="1" presStyleCnt="3"/>
      <dgm:spPr/>
    </dgm:pt>
    <dgm:pt modelId="{5803FD62-CFD7-4EE8-94B9-BA92E550744A}" type="pres">
      <dgm:prSet presAssocID="{EF9FF0E6-BC2E-43BC-940A-33FA24E94A40}"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solidFill>
            <a:srgbClr val="000000"/>
          </a:solidFill>
        </a:ln>
      </dgm:spPr>
      <dgm:extLst>
        <a:ext uri="{E40237B7-FDA0-4F09-8148-C483321AD2D9}">
          <dgm14:cNvPr xmlns:dgm14="http://schemas.microsoft.com/office/drawing/2010/diagram" id="0" name="" descr="Social distancing with solid fill"/>
        </a:ext>
      </dgm:extLst>
    </dgm:pt>
    <dgm:pt modelId="{8CD79A5F-842E-4F13-8009-8C8B09AB504D}" type="pres">
      <dgm:prSet presAssocID="{EF9FF0E6-BC2E-43BC-940A-33FA24E94A40}" presName="spaceRect" presStyleCnt="0"/>
      <dgm:spPr/>
    </dgm:pt>
    <dgm:pt modelId="{FCFDE277-36F9-403C-BBD3-F18ED38BEB29}" type="pres">
      <dgm:prSet presAssocID="{EF9FF0E6-BC2E-43BC-940A-33FA24E94A40}" presName="parTx" presStyleLbl="revTx" presStyleIdx="1" presStyleCnt="3">
        <dgm:presLayoutVars>
          <dgm:chMax val="0"/>
          <dgm:chPref val="0"/>
        </dgm:presLayoutVars>
      </dgm:prSet>
      <dgm:spPr/>
    </dgm:pt>
    <dgm:pt modelId="{6E22B12D-0980-49B3-8A6E-E01B52F6C342}" type="pres">
      <dgm:prSet presAssocID="{28F278A1-E229-428C-BCC1-94DB22D24F5B}" presName="sibTrans" presStyleCnt="0"/>
      <dgm:spPr/>
    </dgm:pt>
    <dgm:pt modelId="{412E8890-69F8-4F0B-A90A-878CA4261E11}" type="pres">
      <dgm:prSet presAssocID="{5ECD1F3A-5EDB-4255-A201-BDF684E2FA7D}" presName="compNode" presStyleCnt="0"/>
      <dgm:spPr/>
    </dgm:pt>
    <dgm:pt modelId="{F770A08C-D218-478E-8065-F77BC7B1D52A}" type="pres">
      <dgm:prSet presAssocID="{5ECD1F3A-5EDB-4255-A201-BDF684E2FA7D}" presName="bgRect" presStyleLbl="bgShp" presStyleIdx="2" presStyleCnt="3"/>
      <dgm:spPr/>
    </dgm:pt>
    <dgm:pt modelId="{19C90300-1AA7-476B-9E2C-60CB113C4C94}" type="pres">
      <dgm:prSet presAssocID="{5ECD1F3A-5EDB-4255-A201-BDF684E2FA7D}"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solidFill>
            <a:srgbClr val="000000"/>
          </a:solidFill>
        </a:ln>
      </dgm:spPr>
      <dgm:extLst>
        <a:ext uri="{E40237B7-FDA0-4F09-8148-C483321AD2D9}">
          <dgm14:cNvPr xmlns:dgm14="http://schemas.microsoft.com/office/drawing/2010/diagram" id="0" name="" descr="Medicine with solid fill"/>
        </a:ext>
      </dgm:extLst>
    </dgm:pt>
    <dgm:pt modelId="{9FC28CA2-3ED8-482F-B407-8C0D3BA40B1E}" type="pres">
      <dgm:prSet presAssocID="{5ECD1F3A-5EDB-4255-A201-BDF684E2FA7D}" presName="spaceRect" presStyleCnt="0"/>
      <dgm:spPr/>
    </dgm:pt>
    <dgm:pt modelId="{3B77867D-4011-4459-8CCB-CB5CD5719873}" type="pres">
      <dgm:prSet presAssocID="{5ECD1F3A-5EDB-4255-A201-BDF684E2FA7D}" presName="parTx" presStyleLbl="revTx" presStyleIdx="2" presStyleCnt="3" custScaleX="104780">
        <dgm:presLayoutVars>
          <dgm:chMax val="0"/>
          <dgm:chPref val="0"/>
        </dgm:presLayoutVars>
      </dgm:prSet>
      <dgm:spPr/>
    </dgm:pt>
  </dgm:ptLst>
  <dgm:cxnLst>
    <dgm:cxn modelId="{EBABEB09-08C9-485A-8DC6-09031175DC95}" type="presOf" srcId="{7A0D656F-D798-44FB-AC3A-49FEE67CD805}" destId="{53D17A1E-9548-4F04-822C-94B334660803}" srcOrd="0" destOrd="0" presId="urn:microsoft.com/office/officeart/2018/2/layout/IconVerticalSolidList"/>
    <dgm:cxn modelId="{CA77C91C-0986-46EA-B878-5AA0DA43C835}" srcId="{BE63070F-546C-4C4C-83E4-39DA504136DD}" destId="{7A0D656F-D798-44FB-AC3A-49FEE67CD805}" srcOrd="0" destOrd="0" parTransId="{9D4B0592-5262-4602-9409-E186ADAB3642}" sibTransId="{FCAA4DCC-BC7E-49D9-9583-64B2BC8A6257}"/>
    <dgm:cxn modelId="{1281C74B-D96F-4123-9F4B-70FCCE2D29E1}" type="presOf" srcId="{EF9FF0E6-BC2E-43BC-940A-33FA24E94A40}" destId="{FCFDE277-36F9-403C-BBD3-F18ED38BEB29}" srcOrd="0" destOrd="0" presId="urn:microsoft.com/office/officeart/2018/2/layout/IconVerticalSolidList"/>
    <dgm:cxn modelId="{B088047C-B2E8-42B8-9C93-96E03B3A32AE}" srcId="{BE63070F-546C-4C4C-83E4-39DA504136DD}" destId="{5ECD1F3A-5EDB-4255-A201-BDF684E2FA7D}" srcOrd="2" destOrd="0" parTransId="{26EF3A48-5826-4EF5-8E34-F7AF55CDC9FB}" sibTransId="{44068A5C-632C-43B7-A41F-EB738E285F16}"/>
    <dgm:cxn modelId="{06BD968D-3BCA-4AD3-BC4C-94FE38D95AA1}" srcId="{BE63070F-546C-4C4C-83E4-39DA504136DD}" destId="{EF9FF0E6-BC2E-43BC-940A-33FA24E94A40}" srcOrd="1" destOrd="0" parTransId="{879D0DC1-D6E8-4738-916F-4FDEFEB7DE57}" sibTransId="{28F278A1-E229-428C-BCC1-94DB22D24F5B}"/>
    <dgm:cxn modelId="{4285AF97-1312-4A10-B570-98AF7AB2FAEE}" type="presOf" srcId="{5ECD1F3A-5EDB-4255-A201-BDF684E2FA7D}" destId="{3B77867D-4011-4459-8CCB-CB5CD5719873}" srcOrd="0" destOrd="0" presId="urn:microsoft.com/office/officeart/2018/2/layout/IconVerticalSolidList"/>
    <dgm:cxn modelId="{6DA538BF-9D9F-4DD2-94DB-FA6107823CF6}" type="presOf" srcId="{BE63070F-546C-4C4C-83E4-39DA504136DD}" destId="{887C14C1-B3F2-46C1-AE56-5651B4EF7378}" srcOrd="0" destOrd="0" presId="urn:microsoft.com/office/officeart/2018/2/layout/IconVerticalSolidList"/>
    <dgm:cxn modelId="{BC131C57-F41E-4860-9349-878FEB9A39ED}" type="presParOf" srcId="{887C14C1-B3F2-46C1-AE56-5651B4EF7378}" destId="{D30AD7FF-8A98-495B-9B17-ED06A110E033}" srcOrd="0" destOrd="0" presId="urn:microsoft.com/office/officeart/2018/2/layout/IconVerticalSolidList"/>
    <dgm:cxn modelId="{5EF8FBCF-2D92-446A-A072-60BE9A397C93}" type="presParOf" srcId="{D30AD7FF-8A98-495B-9B17-ED06A110E033}" destId="{FC362A4D-CCDA-44C5-8B82-9981BABAB370}" srcOrd="0" destOrd="0" presId="urn:microsoft.com/office/officeart/2018/2/layout/IconVerticalSolidList"/>
    <dgm:cxn modelId="{A0FA4116-26F8-4ED1-BDB6-0DE14A1B3BA4}" type="presParOf" srcId="{D30AD7FF-8A98-495B-9B17-ED06A110E033}" destId="{65D8FE11-328E-4861-8DA9-B56E0393A454}" srcOrd="1" destOrd="0" presId="urn:microsoft.com/office/officeart/2018/2/layout/IconVerticalSolidList"/>
    <dgm:cxn modelId="{CD440F59-24C1-417C-9293-0525CFE86525}" type="presParOf" srcId="{D30AD7FF-8A98-495B-9B17-ED06A110E033}" destId="{5B6FDDF5-AF1C-4D47-98EF-3B02B03FC436}" srcOrd="2" destOrd="0" presId="urn:microsoft.com/office/officeart/2018/2/layout/IconVerticalSolidList"/>
    <dgm:cxn modelId="{3D8A7632-C7B8-4F5F-8BC8-22BE767EAFFF}" type="presParOf" srcId="{D30AD7FF-8A98-495B-9B17-ED06A110E033}" destId="{53D17A1E-9548-4F04-822C-94B334660803}" srcOrd="3" destOrd="0" presId="urn:microsoft.com/office/officeart/2018/2/layout/IconVerticalSolidList"/>
    <dgm:cxn modelId="{33465DF1-E219-47BA-9E2F-89A66226DC74}" type="presParOf" srcId="{887C14C1-B3F2-46C1-AE56-5651B4EF7378}" destId="{7B71A8A6-57D5-4679-8941-1374B23DA027}" srcOrd="1" destOrd="0" presId="urn:microsoft.com/office/officeart/2018/2/layout/IconVerticalSolidList"/>
    <dgm:cxn modelId="{F6EAB55C-CFE6-4198-AB3D-01D69198B082}" type="presParOf" srcId="{887C14C1-B3F2-46C1-AE56-5651B4EF7378}" destId="{432991CA-E323-4960-A10E-859CB0F88596}" srcOrd="2" destOrd="0" presId="urn:microsoft.com/office/officeart/2018/2/layout/IconVerticalSolidList"/>
    <dgm:cxn modelId="{630D2B36-3ECD-452A-9646-921AC98D02EA}" type="presParOf" srcId="{432991CA-E323-4960-A10E-859CB0F88596}" destId="{DDF73286-AAEB-4B70-9875-DCB3F3B26E53}" srcOrd="0" destOrd="0" presId="urn:microsoft.com/office/officeart/2018/2/layout/IconVerticalSolidList"/>
    <dgm:cxn modelId="{ADBB6CD7-27A8-4F12-930F-A8B2C5E96652}" type="presParOf" srcId="{432991CA-E323-4960-A10E-859CB0F88596}" destId="{5803FD62-CFD7-4EE8-94B9-BA92E550744A}" srcOrd="1" destOrd="0" presId="urn:microsoft.com/office/officeart/2018/2/layout/IconVerticalSolidList"/>
    <dgm:cxn modelId="{B09B72C4-7FB3-4BD2-8CB2-4B925AAF32F0}" type="presParOf" srcId="{432991CA-E323-4960-A10E-859CB0F88596}" destId="{8CD79A5F-842E-4F13-8009-8C8B09AB504D}" srcOrd="2" destOrd="0" presId="urn:microsoft.com/office/officeart/2018/2/layout/IconVerticalSolidList"/>
    <dgm:cxn modelId="{8FD4B50A-58BE-46FD-98F4-1E0EE900F2CC}" type="presParOf" srcId="{432991CA-E323-4960-A10E-859CB0F88596}" destId="{FCFDE277-36F9-403C-BBD3-F18ED38BEB29}" srcOrd="3" destOrd="0" presId="urn:microsoft.com/office/officeart/2018/2/layout/IconVerticalSolidList"/>
    <dgm:cxn modelId="{6D4687AE-C125-4635-874B-950E5C814598}" type="presParOf" srcId="{887C14C1-B3F2-46C1-AE56-5651B4EF7378}" destId="{6E22B12D-0980-49B3-8A6E-E01B52F6C342}" srcOrd="3" destOrd="0" presId="urn:microsoft.com/office/officeart/2018/2/layout/IconVerticalSolidList"/>
    <dgm:cxn modelId="{B2D21875-8C5D-40E9-9959-18C96399B655}" type="presParOf" srcId="{887C14C1-B3F2-46C1-AE56-5651B4EF7378}" destId="{412E8890-69F8-4F0B-A90A-878CA4261E11}" srcOrd="4" destOrd="0" presId="urn:microsoft.com/office/officeart/2018/2/layout/IconVerticalSolidList"/>
    <dgm:cxn modelId="{43DEE472-0392-4B20-A0D3-9580B4D2E8E7}" type="presParOf" srcId="{412E8890-69F8-4F0B-A90A-878CA4261E11}" destId="{F770A08C-D218-478E-8065-F77BC7B1D52A}" srcOrd="0" destOrd="0" presId="urn:microsoft.com/office/officeart/2018/2/layout/IconVerticalSolidList"/>
    <dgm:cxn modelId="{755B7A63-0A3A-4A1E-A34C-6875537E7E79}" type="presParOf" srcId="{412E8890-69F8-4F0B-A90A-878CA4261E11}" destId="{19C90300-1AA7-476B-9E2C-60CB113C4C94}" srcOrd="1" destOrd="0" presId="urn:microsoft.com/office/officeart/2018/2/layout/IconVerticalSolidList"/>
    <dgm:cxn modelId="{F7A84E22-B13B-4884-A9CC-1C9B40B672B6}" type="presParOf" srcId="{412E8890-69F8-4F0B-A90A-878CA4261E11}" destId="{9FC28CA2-3ED8-482F-B407-8C0D3BA40B1E}" srcOrd="2" destOrd="0" presId="urn:microsoft.com/office/officeart/2018/2/layout/IconVerticalSolidList"/>
    <dgm:cxn modelId="{88C6535D-F945-4E73-BB90-624FBEB45B09}" type="presParOf" srcId="{412E8890-69F8-4F0B-A90A-878CA4261E11}" destId="{3B77867D-4011-4459-8CCB-CB5CD571987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2DA212-3AD4-480D-8E33-D108D985207B}" type="doc">
      <dgm:prSet loTypeId="urn:microsoft.com/office/officeart/2018/5/layout/IconCircleLabelList" loCatId="icon" qsTypeId="urn:microsoft.com/office/officeart/2005/8/quickstyle/simple1" qsCatId="simple" csTypeId="urn:microsoft.com/office/officeart/2005/8/colors/accent3_2" csCatId="accent3" phldr="1"/>
      <dgm:spPr/>
      <dgm:t>
        <a:bodyPr/>
        <a:lstStyle/>
        <a:p>
          <a:endParaRPr lang="en-US"/>
        </a:p>
      </dgm:t>
    </dgm:pt>
    <dgm:pt modelId="{24507F03-6063-4801-A42D-888D3F55FEDA}">
      <dgm:prSet custT="1"/>
      <dgm:spPr/>
      <dgm:t>
        <a:bodyPr/>
        <a:lstStyle/>
        <a:p>
          <a:pPr>
            <a:lnSpc>
              <a:spcPct val="100000"/>
            </a:lnSpc>
            <a:defRPr cap="all"/>
          </a:pPr>
          <a:r>
            <a:rPr lang="en-US" sz="1400" b="1">
              <a:solidFill>
                <a:srgbClr val="000000"/>
              </a:solidFill>
            </a:rPr>
            <a:t>Multidrug-resistant fungal pathogen</a:t>
          </a:r>
        </a:p>
      </dgm:t>
    </dgm:pt>
    <dgm:pt modelId="{3AB2F36B-56E0-4295-979B-50BEBD078B64}" type="parTrans" cxnId="{523065A4-3EE8-4BE4-93C9-F809BE1F2689}">
      <dgm:prSet/>
      <dgm:spPr/>
      <dgm:t>
        <a:bodyPr/>
        <a:lstStyle/>
        <a:p>
          <a:endParaRPr lang="en-US"/>
        </a:p>
      </dgm:t>
    </dgm:pt>
    <dgm:pt modelId="{FA64A7F6-85C6-4242-9441-49DC26B26343}" type="sibTrans" cxnId="{523065A4-3EE8-4BE4-93C9-F809BE1F2689}">
      <dgm:prSet/>
      <dgm:spPr/>
      <dgm:t>
        <a:bodyPr/>
        <a:lstStyle/>
        <a:p>
          <a:endParaRPr lang="en-US"/>
        </a:p>
      </dgm:t>
    </dgm:pt>
    <dgm:pt modelId="{29918D41-E705-4B2D-9A7F-BB7873708E80}">
      <dgm:prSet custT="1"/>
      <dgm:spPr/>
      <dgm:t>
        <a:bodyPr/>
        <a:lstStyle/>
        <a:p>
          <a:pPr>
            <a:lnSpc>
              <a:spcPct val="100000"/>
            </a:lnSpc>
            <a:defRPr cap="all"/>
          </a:pPr>
          <a:r>
            <a:rPr lang="en-US" sz="1400" b="1">
              <a:solidFill>
                <a:srgbClr val="000000"/>
              </a:solidFill>
            </a:rPr>
            <a:t>Prolonged colonization &amp; environmental persistence</a:t>
          </a:r>
        </a:p>
      </dgm:t>
    </dgm:pt>
    <dgm:pt modelId="{A375CE97-DC87-49EB-BB25-9636824C5B93}" type="parTrans" cxnId="{58A869F2-8EC4-4B66-83FE-BD594460C141}">
      <dgm:prSet/>
      <dgm:spPr/>
      <dgm:t>
        <a:bodyPr/>
        <a:lstStyle/>
        <a:p>
          <a:endParaRPr lang="en-US"/>
        </a:p>
      </dgm:t>
    </dgm:pt>
    <dgm:pt modelId="{9749A32A-F010-4692-87A2-72CDEE9F47F8}" type="sibTrans" cxnId="{58A869F2-8EC4-4B66-83FE-BD594460C141}">
      <dgm:prSet/>
      <dgm:spPr/>
      <dgm:t>
        <a:bodyPr/>
        <a:lstStyle/>
        <a:p>
          <a:endParaRPr lang="en-US"/>
        </a:p>
      </dgm:t>
    </dgm:pt>
    <dgm:pt modelId="{2D88EFFD-0D64-4E54-B871-E22E1DD5C879}">
      <dgm:prSet custT="1"/>
      <dgm:spPr/>
      <dgm:t>
        <a:bodyPr/>
        <a:lstStyle/>
        <a:p>
          <a:pPr rtl="0">
            <a:lnSpc>
              <a:spcPct val="100000"/>
            </a:lnSpc>
            <a:defRPr cap="all"/>
          </a:pPr>
          <a:r>
            <a:rPr lang="en-US" sz="1400" b="1">
              <a:solidFill>
                <a:srgbClr val="000000"/>
              </a:solidFill>
            </a:rPr>
            <a:t>Healthcare-associated </a:t>
          </a:r>
          <a:r>
            <a:rPr lang="en-US" sz="1400" b="1">
              <a:solidFill>
                <a:srgbClr val="000000"/>
              </a:solidFill>
              <a:latin typeface="Myriad Web Pro"/>
            </a:rPr>
            <a:t>transmission </a:t>
          </a:r>
          <a:r>
            <a:rPr lang="en-US" sz="1400" b="1">
              <a:solidFill>
                <a:srgbClr val="000000"/>
              </a:solidFill>
            </a:rPr>
            <a:t>&amp; </a:t>
          </a:r>
          <a:r>
            <a:rPr lang="en-US" sz="1400" b="1">
              <a:solidFill>
                <a:srgbClr val="000000"/>
              </a:solidFill>
              <a:latin typeface="Myriad Web Pro"/>
            </a:rPr>
            <a:t>outbreaks</a:t>
          </a:r>
          <a:endParaRPr lang="en-US" sz="1400" b="1">
            <a:solidFill>
              <a:srgbClr val="000000"/>
            </a:solidFill>
          </a:endParaRPr>
        </a:p>
      </dgm:t>
    </dgm:pt>
    <dgm:pt modelId="{BF298837-FCA2-4CE7-BAEA-5FBFEC4A6F0C}" type="parTrans" cxnId="{ECA965B9-3914-481A-B925-B67F0A1726E3}">
      <dgm:prSet/>
      <dgm:spPr/>
      <dgm:t>
        <a:bodyPr/>
        <a:lstStyle/>
        <a:p>
          <a:endParaRPr lang="en-US"/>
        </a:p>
      </dgm:t>
    </dgm:pt>
    <dgm:pt modelId="{C9E73DA8-DBD6-4BCD-B589-F2B7BEDE7906}" type="sibTrans" cxnId="{ECA965B9-3914-481A-B925-B67F0A1726E3}">
      <dgm:prSet/>
      <dgm:spPr/>
      <dgm:t>
        <a:bodyPr/>
        <a:lstStyle/>
        <a:p>
          <a:endParaRPr lang="en-US"/>
        </a:p>
      </dgm:t>
    </dgm:pt>
    <dgm:pt modelId="{B86AD029-4271-49D8-93EB-C2B2F7E3AE76}">
      <dgm:prSet custT="1"/>
      <dgm:spPr/>
      <dgm:t>
        <a:bodyPr/>
        <a:lstStyle/>
        <a:p>
          <a:pPr rtl="0">
            <a:lnSpc>
              <a:spcPct val="100000"/>
            </a:lnSpc>
            <a:defRPr cap="all"/>
          </a:pPr>
          <a:r>
            <a:rPr lang="en-US" sz="1400" b="1">
              <a:solidFill>
                <a:srgbClr val="000000"/>
              </a:solidFill>
              <a:latin typeface="Myriad Web Pro"/>
            </a:rPr>
            <a:t>Invasive infections with High</a:t>
          </a:r>
          <a:r>
            <a:rPr lang="en-US" sz="1400" b="1">
              <a:solidFill>
                <a:srgbClr val="000000"/>
              </a:solidFill>
            </a:rPr>
            <a:t> morbidity/mortality</a:t>
          </a:r>
        </a:p>
      </dgm:t>
    </dgm:pt>
    <dgm:pt modelId="{37465FDB-1479-4F2D-8821-D03B7F2BED64}" type="parTrans" cxnId="{CE9A8B36-380E-4EDD-A4D4-D5C40F7F0C5C}">
      <dgm:prSet/>
      <dgm:spPr/>
      <dgm:t>
        <a:bodyPr/>
        <a:lstStyle/>
        <a:p>
          <a:endParaRPr lang="en-US"/>
        </a:p>
      </dgm:t>
    </dgm:pt>
    <dgm:pt modelId="{F39B00D3-C548-47E8-B67F-7EF1876DFA6F}" type="sibTrans" cxnId="{CE9A8B36-380E-4EDD-A4D4-D5C40F7F0C5C}">
      <dgm:prSet/>
      <dgm:spPr/>
      <dgm:t>
        <a:bodyPr/>
        <a:lstStyle/>
        <a:p>
          <a:endParaRPr lang="en-US"/>
        </a:p>
      </dgm:t>
    </dgm:pt>
    <dgm:pt modelId="{75C4C510-F06A-4487-B1D2-729EF0D94DA3}" type="pres">
      <dgm:prSet presAssocID="{ED2DA212-3AD4-480D-8E33-D108D985207B}" presName="root" presStyleCnt="0">
        <dgm:presLayoutVars>
          <dgm:dir/>
          <dgm:resizeHandles val="exact"/>
        </dgm:presLayoutVars>
      </dgm:prSet>
      <dgm:spPr/>
    </dgm:pt>
    <dgm:pt modelId="{B060376A-35E9-4C1D-BD4C-A9188D705FB9}" type="pres">
      <dgm:prSet presAssocID="{24507F03-6063-4801-A42D-888D3F55FEDA}" presName="compNode" presStyleCnt="0"/>
      <dgm:spPr/>
    </dgm:pt>
    <dgm:pt modelId="{81A87B62-76B8-482A-BF41-CD104659D34E}" type="pres">
      <dgm:prSet presAssocID="{24507F03-6063-4801-A42D-888D3F55FEDA}" presName="iconBgRect" presStyleLbl="bgShp" presStyleIdx="0" presStyleCnt="4" custLinFactX="59106" custLinFactNeighborX="100000" custLinFactNeighborY="-60070"/>
      <dgm:spPr/>
    </dgm:pt>
    <dgm:pt modelId="{5B61AA7B-5E48-4039-A525-AB5557D09A65}" type="pres">
      <dgm:prSet presAssocID="{24507F03-6063-4801-A42D-888D3F55FEDA}" presName="iconRect" presStyleLbl="node1" presStyleIdx="0" presStyleCnt="4" custLinFactX="100000" custLinFactY="-4672" custLinFactNeighborX="178521" custLinFactNeighborY="-100000"/>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edicine with solid fill"/>
        </a:ext>
      </dgm:extLst>
    </dgm:pt>
    <dgm:pt modelId="{A0E89B43-FCA2-4C67-9797-AE928AF86F54}" type="pres">
      <dgm:prSet presAssocID="{24507F03-6063-4801-A42D-888D3F55FEDA}" presName="spaceRect" presStyleCnt="0"/>
      <dgm:spPr/>
    </dgm:pt>
    <dgm:pt modelId="{0F431A06-7716-45F5-9634-1052A6D5CB91}" type="pres">
      <dgm:prSet presAssocID="{24507F03-6063-4801-A42D-888D3F55FEDA}" presName="textRect" presStyleLbl="revTx" presStyleIdx="0" presStyleCnt="4" custScaleY="100000" custLinFactY="-21323" custLinFactNeighborX="97031" custLinFactNeighborY="-100000">
        <dgm:presLayoutVars>
          <dgm:chMax val="1"/>
          <dgm:chPref val="1"/>
        </dgm:presLayoutVars>
      </dgm:prSet>
      <dgm:spPr/>
    </dgm:pt>
    <dgm:pt modelId="{C9F3B217-A165-4697-8F7D-B3E68BE26785}" type="pres">
      <dgm:prSet presAssocID="{FA64A7F6-85C6-4242-9441-49DC26B26343}" presName="sibTrans" presStyleCnt="0"/>
      <dgm:spPr/>
    </dgm:pt>
    <dgm:pt modelId="{C797018F-8C98-46F2-A7DC-95744EFBA7EB}" type="pres">
      <dgm:prSet presAssocID="{29918D41-E705-4B2D-9A7F-BB7873708E80}" presName="compNode" presStyleCnt="0"/>
      <dgm:spPr/>
    </dgm:pt>
    <dgm:pt modelId="{17EF0B70-FFD2-4C37-8006-A997447B214F}" type="pres">
      <dgm:prSet presAssocID="{29918D41-E705-4B2D-9A7F-BB7873708E80}" presName="iconBgRect" presStyleLbl="bgShp" presStyleIdx="1" presStyleCnt="4" custLinFactY="37311" custLinFactNeighborX="-66490" custLinFactNeighborY="100000"/>
      <dgm:spPr/>
    </dgm:pt>
    <dgm:pt modelId="{8B6693C3-2C68-4E90-8BEA-21B99FC6EE42}" type="pres">
      <dgm:prSet presAssocID="{29918D41-E705-4B2D-9A7F-BB7873708E80}" presName="iconRect" presStyleLbl="node1" presStyleIdx="1" presStyleCnt="4" custLinFactX="-15012" custLinFactY="100000" custLinFactNeighborX="-100000" custLinFactNeighborY="13735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Hospital with solid fill"/>
        </a:ext>
      </dgm:extLst>
    </dgm:pt>
    <dgm:pt modelId="{021DFDF3-F9E8-4C44-BF55-D6FC814F8FFF}" type="pres">
      <dgm:prSet presAssocID="{29918D41-E705-4B2D-9A7F-BB7873708E80}" presName="spaceRect" presStyleCnt="0"/>
      <dgm:spPr/>
    </dgm:pt>
    <dgm:pt modelId="{48402AEA-59B9-4861-934F-C33AC8FB0BC4}" type="pres">
      <dgm:prSet presAssocID="{29918D41-E705-4B2D-9A7F-BB7873708E80}" presName="textRect" presStyleLbl="revTx" presStyleIdx="1" presStyleCnt="4" custScaleX="135635" custLinFactX="95979" custLinFactY="-20004" custLinFactNeighborX="100000" custLinFactNeighborY="-100000">
        <dgm:presLayoutVars>
          <dgm:chMax val="1"/>
          <dgm:chPref val="1"/>
        </dgm:presLayoutVars>
      </dgm:prSet>
      <dgm:spPr/>
    </dgm:pt>
    <dgm:pt modelId="{B551F537-872A-4A73-9E2F-31AA0E39CB3C}" type="pres">
      <dgm:prSet presAssocID="{9749A32A-F010-4692-87A2-72CDEE9F47F8}" presName="sibTrans" presStyleCnt="0"/>
      <dgm:spPr/>
    </dgm:pt>
    <dgm:pt modelId="{090A79E9-3D96-45C0-8430-D10E532FDF41}" type="pres">
      <dgm:prSet presAssocID="{2D88EFFD-0D64-4E54-B871-E22E1DD5C879}" presName="compNode" presStyleCnt="0"/>
      <dgm:spPr/>
    </dgm:pt>
    <dgm:pt modelId="{F8F5828B-2D39-4445-A04B-9958BD965CD2}" type="pres">
      <dgm:prSet presAssocID="{2D88EFFD-0D64-4E54-B871-E22E1DD5C879}" presName="iconBgRect" presStyleLbl="bgShp" presStyleIdx="2" presStyleCnt="4" custLinFactNeighborX="81029" custLinFactNeighborY="-60024"/>
      <dgm:spPr/>
    </dgm:pt>
    <dgm:pt modelId="{CB7E098C-1013-44D3-B6D7-CA8AFBD28B06}" type="pres">
      <dgm:prSet presAssocID="{2D88EFFD-0D64-4E54-B871-E22E1DD5C879}" presName="iconRect" presStyleLbl="node1" presStyleIdx="2" presStyleCnt="4" custLinFactX="41215" custLinFactY="-3765" custLinFactNeighborX="100000" custLinFactNeighborY="-100000"/>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finity with solid fill"/>
        </a:ext>
      </dgm:extLst>
    </dgm:pt>
    <dgm:pt modelId="{4A0735D6-60E4-4785-A2E8-6C198FD71D50}" type="pres">
      <dgm:prSet presAssocID="{2D88EFFD-0D64-4E54-B871-E22E1DD5C879}" presName="spaceRect" presStyleCnt="0"/>
      <dgm:spPr/>
    </dgm:pt>
    <dgm:pt modelId="{189ACD7D-88B8-484E-AE24-EB9C399C839E}" type="pres">
      <dgm:prSet presAssocID="{2D88EFFD-0D64-4E54-B871-E22E1DD5C879}" presName="textRect" presStyleLbl="revTx" presStyleIdx="2" presStyleCnt="4" custScaleX="126759" custLinFactX="-89475" custLinFactY="63596" custLinFactNeighborX="-100000" custLinFactNeighborY="100000">
        <dgm:presLayoutVars>
          <dgm:chMax val="1"/>
          <dgm:chPref val="1"/>
        </dgm:presLayoutVars>
      </dgm:prSet>
      <dgm:spPr/>
    </dgm:pt>
    <dgm:pt modelId="{D6175452-5313-4703-A820-2080B1942D5E}" type="pres">
      <dgm:prSet presAssocID="{C9E73DA8-DBD6-4BCD-B589-F2B7BEDE7906}" presName="sibTrans" presStyleCnt="0"/>
      <dgm:spPr/>
    </dgm:pt>
    <dgm:pt modelId="{74A66CA5-AA52-452B-84DD-8AA99A354E9D}" type="pres">
      <dgm:prSet presAssocID="{B86AD029-4271-49D8-93EB-C2B2F7E3AE76}" presName="compNode" presStyleCnt="0"/>
      <dgm:spPr/>
    </dgm:pt>
    <dgm:pt modelId="{55441D29-5808-4158-B3E6-376458036C92}" type="pres">
      <dgm:prSet presAssocID="{B86AD029-4271-49D8-93EB-C2B2F7E3AE76}" presName="iconBgRect" presStyleLbl="bgShp" presStyleIdx="3" presStyleCnt="4" custLinFactX="-48491" custLinFactY="34138" custLinFactNeighborX="-100000" custLinFactNeighborY="100000"/>
      <dgm:spPr/>
    </dgm:pt>
    <dgm:pt modelId="{5EC5B197-E5B1-48AA-83FC-328A4B674036}" type="pres">
      <dgm:prSet presAssocID="{B86AD029-4271-49D8-93EB-C2B2F7E3AE76}" presName="iconRect" presStyleLbl="node1" presStyleIdx="3" presStyleCnt="4" custLinFactX="-100000" custLinFactY="100000" custLinFactNeighborX="-157184" custLinFactNeighborY="132048"/>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Skull with solid fill"/>
        </a:ext>
      </dgm:extLst>
    </dgm:pt>
    <dgm:pt modelId="{F0235CA2-AEBA-4F84-99EB-E1A241AA2DC3}" type="pres">
      <dgm:prSet presAssocID="{B86AD029-4271-49D8-93EB-C2B2F7E3AE76}" presName="spaceRect" presStyleCnt="0"/>
      <dgm:spPr/>
    </dgm:pt>
    <dgm:pt modelId="{30A53AC8-D671-485F-80C8-8C63A42DEDDC}" type="pres">
      <dgm:prSet presAssocID="{B86AD029-4271-49D8-93EB-C2B2F7E3AE76}" presName="textRect" presStyleLbl="revTx" presStyleIdx="3" presStyleCnt="4" custScaleX="119935" custLinFactY="64499" custLinFactNeighborX="-90890" custLinFactNeighborY="100000">
        <dgm:presLayoutVars>
          <dgm:chMax val="1"/>
          <dgm:chPref val="1"/>
        </dgm:presLayoutVars>
      </dgm:prSet>
      <dgm:spPr/>
    </dgm:pt>
  </dgm:ptLst>
  <dgm:cxnLst>
    <dgm:cxn modelId="{C793B814-BCC6-4059-BFDB-429B25A88AF6}" type="presOf" srcId="{24507F03-6063-4801-A42D-888D3F55FEDA}" destId="{0F431A06-7716-45F5-9634-1052A6D5CB91}" srcOrd="0" destOrd="0" presId="urn:microsoft.com/office/officeart/2018/5/layout/IconCircleLabelList"/>
    <dgm:cxn modelId="{1002A22D-CFB1-4AAD-8874-F19AEAB382BB}" type="presOf" srcId="{ED2DA212-3AD4-480D-8E33-D108D985207B}" destId="{75C4C510-F06A-4487-B1D2-729EF0D94DA3}" srcOrd="0" destOrd="0" presId="urn:microsoft.com/office/officeart/2018/5/layout/IconCircleLabelList"/>
    <dgm:cxn modelId="{CE9A8B36-380E-4EDD-A4D4-D5C40F7F0C5C}" srcId="{ED2DA212-3AD4-480D-8E33-D108D985207B}" destId="{B86AD029-4271-49D8-93EB-C2B2F7E3AE76}" srcOrd="3" destOrd="0" parTransId="{37465FDB-1479-4F2D-8821-D03B7F2BED64}" sibTransId="{F39B00D3-C548-47E8-B67F-7EF1876DFA6F}"/>
    <dgm:cxn modelId="{7B4D7B7B-6CB5-4103-8543-98C32E286878}" type="presOf" srcId="{2D88EFFD-0D64-4E54-B871-E22E1DD5C879}" destId="{189ACD7D-88B8-484E-AE24-EB9C399C839E}" srcOrd="0" destOrd="0" presId="urn:microsoft.com/office/officeart/2018/5/layout/IconCircleLabelList"/>
    <dgm:cxn modelId="{4E52E189-23E5-4D94-A42B-3947A21ED109}" type="presOf" srcId="{29918D41-E705-4B2D-9A7F-BB7873708E80}" destId="{48402AEA-59B9-4861-934F-C33AC8FB0BC4}" srcOrd="0" destOrd="0" presId="urn:microsoft.com/office/officeart/2018/5/layout/IconCircleLabelList"/>
    <dgm:cxn modelId="{523065A4-3EE8-4BE4-93C9-F809BE1F2689}" srcId="{ED2DA212-3AD4-480D-8E33-D108D985207B}" destId="{24507F03-6063-4801-A42D-888D3F55FEDA}" srcOrd="0" destOrd="0" parTransId="{3AB2F36B-56E0-4295-979B-50BEBD078B64}" sibTransId="{FA64A7F6-85C6-4242-9441-49DC26B26343}"/>
    <dgm:cxn modelId="{ECA965B9-3914-481A-B925-B67F0A1726E3}" srcId="{ED2DA212-3AD4-480D-8E33-D108D985207B}" destId="{2D88EFFD-0D64-4E54-B871-E22E1DD5C879}" srcOrd="2" destOrd="0" parTransId="{BF298837-FCA2-4CE7-BAEA-5FBFEC4A6F0C}" sibTransId="{C9E73DA8-DBD6-4BCD-B589-F2B7BEDE7906}"/>
    <dgm:cxn modelId="{45714ABC-E154-42EC-963B-BA95329B1532}" type="presOf" srcId="{B86AD029-4271-49D8-93EB-C2B2F7E3AE76}" destId="{30A53AC8-D671-485F-80C8-8C63A42DEDDC}" srcOrd="0" destOrd="0" presId="urn:microsoft.com/office/officeart/2018/5/layout/IconCircleLabelList"/>
    <dgm:cxn modelId="{58A869F2-8EC4-4B66-83FE-BD594460C141}" srcId="{ED2DA212-3AD4-480D-8E33-D108D985207B}" destId="{29918D41-E705-4B2D-9A7F-BB7873708E80}" srcOrd="1" destOrd="0" parTransId="{A375CE97-DC87-49EB-BB25-9636824C5B93}" sibTransId="{9749A32A-F010-4692-87A2-72CDEE9F47F8}"/>
    <dgm:cxn modelId="{FD55BD0C-C4A5-4058-A19B-6F65C7FB90A6}" type="presParOf" srcId="{75C4C510-F06A-4487-B1D2-729EF0D94DA3}" destId="{B060376A-35E9-4C1D-BD4C-A9188D705FB9}" srcOrd="0" destOrd="0" presId="urn:microsoft.com/office/officeart/2018/5/layout/IconCircleLabelList"/>
    <dgm:cxn modelId="{57D531DC-5E60-42CF-B084-40A233D42D66}" type="presParOf" srcId="{B060376A-35E9-4C1D-BD4C-A9188D705FB9}" destId="{81A87B62-76B8-482A-BF41-CD104659D34E}" srcOrd="0" destOrd="0" presId="urn:microsoft.com/office/officeart/2018/5/layout/IconCircleLabelList"/>
    <dgm:cxn modelId="{F018AC43-B594-4EBA-8036-D14455F35013}" type="presParOf" srcId="{B060376A-35E9-4C1D-BD4C-A9188D705FB9}" destId="{5B61AA7B-5E48-4039-A525-AB5557D09A65}" srcOrd="1" destOrd="0" presId="urn:microsoft.com/office/officeart/2018/5/layout/IconCircleLabelList"/>
    <dgm:cxn modelId="{51BFBCA7-BECD-4354-91E7-A8598973DEF9}" type="presParOf" srcId="{B060376A-35E9-4C1D-BD4C-A9188D705FB9}" destId="{A0E89B43-FCA2-4C67-9797-AE928AF86F54}" srcOrd="2" destOrd="0" presId="urn:microsoft.com/office/officeart/2018/5/layout/IconCircleLabelList"/>
    <dgm:cxn modelId="{C165B538-9CC5-4CB3-B1D3-FD96A2FC7DD5}" type="presParOf" srcId="{B060376A-35E9-4C1D-BD4C-A9188D705FB9}" destId="{0F431A06-7716-45F5-9634-1052A6D5CB91}" srcOrd="3" destOrd="0" presId="urn:microsoft.com/office/officeart/2018/5/layout/IconCircleLabelList"/>
    <dgm:cxn modelId="{E8D63F80-537A-4F1A-9A42-F9EF18935B05}" type="presParOf" srcId="{75C4C510-F06A-4487-B1D2-729EF0D94DA3}" destId="{C9F3B217-A165-4697-8F7D-B3E68BE26785}" srcOrd="1" destOrd="0" presId="urn:microsoft.com/office/officeart/2018/5/layout/IconCircleLabelList"/>
    <dgm:cxn modelId="{89CAE912-EDF8-43A2-A8FA-DCD8477B9EC3}" type="presParOf" srcId="{75C4C510-F06A-4487-B1D2-729EF0D94DA3}" destId="{C797018F-8C98-46F2-A7DC-95744EFBA7EB}" srcOrd="2" destOrd="0" presId="urn:microsoft.com/office/officeart/2018/5/layout/IconCircleLabelList"/>
    <dgm:cxn modelId="{18CA27AC-EBBB-4BE0-A5D3-692102256E6F}" type="presParOf" srcId="{C797018F-8C98-46F2-A7DC-95744EFBA7EB}" destId="{17EF0B70-FFD2-4C37-8006-A997447B214F}" srcOrd="0" destOrd="0" presId="urn:microsoft.com/office/officeart/2018/5/layout/IconCircleLabelList"/>
    <dgm:cxn modelId="{3AA5714D-A953-47FD-B00B-1B2DBFC2CE9A}" type="presParOf" srcId="{C797018F-8C98-46F2-A7DC-95744EFBA7EB}" destId="{8B6693C3-2C68-4E90-8BEA-21B99FC6EE42}" srcOrd="1" destOrd="0" presId="urn:microsoft.com/office/officeart/2018/5/layout/IconCircleLabelList"/>
    <dgm:cxn modelId="{0D9C9CA6-ACC4-44B8-923F-C7B42A2570D2}" type="presParOf" srcId="{C797018F-8C98-46F2-A7DC-95744EFBA7EB}" destId="{021DFDF3-F9E8-4C44-BF55-D6FC814F8FFF}" srcOrd="2" destOrd="0" presId="urn:microsoft.com/office/officeart/2018/5/layout/IconCircleLabelList"/>
    <dgm:cxn modelId="{41613547-D18B-4023-8EA8-034F9430D8AC}" type="presParOf" srcId="{C797018F-8C98-46F2-A7DC-95744EFBA7EB}" destId="{48402AEA-59B9-4861-934F-C33AC8FB0BC4}" srcOrd="3" destOrd="0" presId="urn:microsoft.com/office/officeart/2018/5/layout/IconCircleLabelList"/>
    <dgm:cxn modelId="{312797E5-C1EB-42C2-821E-85A010843D78}" type="presParOf" srcId="{75C4C510-F06A-4487-B1D2-729EF0D94DA3}" destId="{B551F537-872A-4A73-9E2F-31AA0E39CB3C}" srcOrd="3" destOrd="0" presId="urn:microsoft.com/office/officeart/2018/5/layout/IconCircleLabelList"/>
    <dgm:cxn modelId="{A6426BB8-8877-4201-BD0E-094BCAD467B8}" type="presParOf" srcId="{75C4C510-F06A-4487-B1D2-729EF0D94DA3}" destId="{090A79E9-3D96-45C0-8430-D10E532FDF41}" srcOrd="4" destOrd="0" presId="urn:microsoft.com/office/officeart/2018/5/layout/IconCircleLabelList"/>
    <dgm:cxn modelId="{E0EAACA1-97CA-423B-9415-B7C8D9731278}" type="presParOf" srcId="{090A79E9-3D96-45C0-8430-D10E532FDF41}" destId="{F8F5828B-2D39-4445-A04B-9958BD965CD2}" srcOrd="0" destOrd="0" presId="urn:microsoft.com/office/officeart/2018/5/layout/IconCircleLabelList"/>
    <dgm:cxn modelId="{2C4F2C55-4DDE-4738-BA8E-DC2208437A00}" type="presParOf" srcId="{090A79E9-3D96-45C0-8430-D10E532FDF41}" destId="{CB7E098C-1013-44D3-B6D7-CA8AFBD28B06}" srcOrd="1" destOrd="0" presId="urn:microsoft.com/office/officeart/2018/5/layout/IconCircleLabelList"/>
    <dgm:cxn modelId="{F6AA7E24-FF9D-4FF1-B130-879CF71207AF}" type="presParOf" srcId="{090A79E9-3D96-45C0-8430-D10E532FDF41}" destId="{4A0735D6-60E4-4785-A2E8-6C198FD71D50}" srcOrd="2" destOrd="0" presId="urn:microsoft.com/office/officeart/2018/5/layout/IconCircleLabelList"/>
    <dgm:cxn modelId="{4F53718C-64C5-454E-9D98-C55FDC98A92F}" type="presParOf" srcId="{090A79E9-3D96-45C0-8430-D10E532FDF41}" destId="{189ACD7D-88B8-484E-AE24-EB9C399C839E}" srcOrd="3" destOrd="0" presId="urn:microsoft.com/office/officeart/2018/5/layout/IconCircleLabelList"/>
    <dgm:cxn modelId="{AA674111-E6CC-4B4C-A092-FC2790AC2587}" type="presParOf" srcId="{75C4C510-F06A-4487-B1D2-729EF0D94DA3}" destId="{D6175452-5313-4703-A820-2080B1942D5E}" srcOrd="5" destOrd="0" presId="urn:microsoft.com/office/officeart/2018/5/layout/IconCircleLabelList"/>
    <dgm:cxn modelId="{0BF9C273-76CF-44D0-82A7-F15665908308}" type="presParOf" srcId="{75C4C510-F06A-4487-B1D2-729EF0D94DA3}" destId="{74A66CA5-AA52-452B-84DD-8AA99A354E9D}" srcOrd="6" destOrd="0" presId="urn:microsoft.com/office/officeart/2018/5/layout/IconCircleLabelList"/>
    <dgm:cxn modelId="{035A5D68-2F8D-40D4-9EBF-BCC28B01BEB2}" type="presParOf" srcId="{74A66CA5-AA52-452B-84DD-8AA99A354E9D}" destId="{55441D29-5808-4158-B3E6-376458036C92}" srcOrd="0" destOrd="0" presId="urn:microsoft.com/office/officeart/2018/5/layout/IconCircleLabelList"/>
    <dgm:cxn modelId="{C6F54BEB-2F8C-4BB7-88EF-E72A2B22D4B1}" type="presParOf" srcId="{74A66CA5-AA52-452B-84DD-8AA99A354E9D}" destId="{5EC5B197-E5B1-48AA-83FC-328A4B674036}" srcOrd="1" destOrd="0" presId="urn:microsoft.com/office/officeart/2018/5/layout/IconCircleLabelList"/>
    <dgm:cxn modelId="{08325DD6-9E62-4070-9859-370C2D3BF0BE}" type="presParOf" srcId="{74A66CA5-AA52-452B-84DD-8AA99A354E9D}" destId="{F0235CA2-AEBA-4F84-99EB-E1A241AA2DC3}" srcOrd="2" destOrd="0" presId="urn:microsoft.com/office/officeart/2018/5/layout/IconCircleLabelList"/>
    <dgm:cxn modelId="{07F374CF-DAD5-458E-A1F4-CA0FC8E61B7F}" type="presParOf" srcId="{74A66CA5-AA52-452B-84DD-8AA99A354E9D}" destId="{30A53AC8-D671-485F-80C8-8C63A42DEDDC}"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3AB689-EC62-47C3-BB07-81D45263F6D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8C11228-7639-49A3-9722-1703CC998F89}">
      <dgm:prSet/>
      <dgm:spPr/>
      <dgm:t>
        <a:bodyPr/>
        <a:lstStyle/>
        <a:p>
          <a:pPr>
            <a:lnSpc>
              <a:spcPct val="100000"/>
            </a:lnSpc>
          </a:pPr>
          <a:r>
            <a:rPr lang="en-US"/>
            <a:t>There are currently no established </a:t>
          </a:r>
          <a:r>
            <a:rPr lang="en-US" i="1"/>
            <a:t>C. auris</a:t>
          </a:r>
          <a:r>
            <a:rPr lang="en-US"/>
            <a:t>-specific susceptibility breakpoints. </a:t>
          </a:r>
        </a:p>
      </dgm:t>
    </dgm:pt>
    <dgm:pt modelId="{D50CE71F-8DB1-4AE9-AC49-EEB01A02D2AF}" type="parTrans" cxnId="{402A6C08-CA17-495A-8A25-0EA2E89094B3}">
      <dgm:prSet/>
      <dgm:spPr/>
      <dgm:t>
        <a:bodyPr/>
        <a:lstStyle/>
        <a:p>
          <a:endParaRPr lang="en-US"/>
        </a:p>
      </dgm:t>
    </dgm:pt>
    <dgm:pt modelId="{79B4EA1E-64FD-42DA-AEEA-C3BAA470927E}" type="sibTrans" cxnId="{402A6C08-CA17-495A-8A25-0EA2E89094B3}">
      <dgm:prSet/>
      <dgm:spPr/>
      <dgm:t>
        <a:bodyPr/>
        <a:lstStyle/>
        <a:p>
          <a:endParaRPr lang="en-US"/>
        </a:p>
      </dgm:t>
    </dgm:pt>
    <dgm:pt modelId="{445F6515-DF39-4DCF-9FFE-9B42FAD292C5}">
      <dgm:prSet/>
      <dgm:spPr/>
      <dgm:t>
        <a:bodyPr/>
        <a:lstStyle/>
        <a:p>
          <a:pPr>
            <a:lnSpc>
              <a:spcPct val="100000"/>
            </a:lnSpc>
          </a:pPr>
          <a:r>
            <a:rPr lang="en-US"/>
            <a:t>Breakpoints are defined based on those established for closely-related </a:t>
          </a:r>
          <a:r>
            <a:rPr lang="en-US" i="1"/>
            <a:t>Candida</a:t>
          </a:r>
          <a:r>
            <a:rPr lang="en-US"/>
            <a:t> species and on expert opinion. </a:t>
          </a:r>
        </a:p>
      </dgm:t>
    </dgm:pt>
    <dgm:pt modelId="{7DA74B42-AB07-4BEF-BDF6-F333EC5C9F55}" type="parTrans" cxnId="{D3A42F13-4ECF-45F4-99C8-F297A1DBED10}">
      <dgm:prSet/>
      <dgm:spPr/>
      <dgm:t>
        <a:bodyPr/>
        <a:lstStyle/>
        <a:p>
          <a:endParaRPr lang="en-US"/>
        </a:p>
      </dgm:t>
    </dgm:pt>
    <dgm:pt modelId="{8DF9077E-F22C-4578-B38E-25BE974CF9BA}" type="sibTrans" cxnId="{D3A42F13-4ECF-45F4-99C8-F297A1DBED10}">
      <dgm:prSet/>
      <dgm:spPr/>
      <dgm:t>
        <a:bodyPr/>
        <a:lstStyle/>
        <a:p>
          <a:endParaRPr lang="en-US"/>
        </a:p>
      </dgm:t>
    </dgm:pt>
    <dgm:pt modelId="{CC837510-931C-4D1F-894A-9862EC552E67}">
      <dgm:prSet/>
      <dgm:spPr/>
      <dgm:t>
        <a:bodyPr/>
        <a:lstStyle/>
        <a:p>
          <a:pPr>
            <a:lnSpc>
              <a:spcPct val="100000"/>
            </a:lnSpc>
          </a:pPr>
          <a:r>
            <a:rPr lang="en-US"/>
            <a:t>Correlation between microbiologic breakpoints and clinical outcomes is not known currently. </a:t>
          </a:r>
        </a:p>
      </dgm:t>
    </dgm:pt>
    <dgm:pt modelId="{5A64796A-5CE8-4DC7-AA5A-FCCC003C18D5}" type="parTrans" cxnId="{C835A447-6553-4195-B360-9A2A599CCA7C}">
      <dgm:prSet/>
      <dgm:spPr/>
      <dgm:t>
        <a:bodyPr/>
        <a:lstStyle/>
        <a:p>
          <a:endParaRPr lang="en-US"/>
        </a:p>
      </dgm:t>
    </dgm:pt>
    <dgm:pt modelId="{4996A4A2-886C-49D9-9188-B7F8E8939035}" type="sibTrans" cxnId="{C835A447-6553-4195-B360-9A2A599CCA7C}">
      <dgm:prSet/>
      <dgm:spPr/>
      <dgm:t>
        <a:bodyPr/>
        <a:lstStyle/>
        <a:p>
          <a:endParaRPr lang="en-US"/>
        </a:p>
      </dgm:t>
    </dgm:pt>
    <dgm:pt modelId="{83B7523E-2818-4BED-B4AF-D7CAC27B3685}" type="pres">
      <dgm:prSet presAssocID="{F13AB689-EC62-47C3-BB07-81D45263F6D7}" presName="root" presStyleCnt="0">
        <dgm:presLayoutVars>
          <dgm:dir/>
          <dgm:resizeHandles val="exact"/>
        </dgm:presLayoutVars>
      </dgm:prSet>
      <dgm:spPr/>
    </dgm:pt>
    <dgm:pt modelId="{2700A51F-2B4F-4792-B7F5-1012839338E1}" type="pres">
      <dgm:prSet presAssocID="{08C11228-7639-49A3-9722-1703CC998F89}" presName="compNode" presStyleCnt="0"/>
      <dgm:spPr/>
    </dgm:pt>
    <dgm:pt modelId="{F7E36212-8EB4-4FBB-B3ED-95513D0F55F7}" type="pres">
      <dgm:prSet presAssocID="{08C11228-7639-49A3-9722-1703CC998F89}" presName="bgRect" presStyleLbl="bgShp" presStyleIdx="0" presStyleCnt="3"/>
      <dgm:spPr/>
    </dgm:pt>
    <dgm:pt modelId="{1AB01285-81D3-4049-89BA-044622EF2BA1}" type="pres">
      <dgm:prSet presAssocID="{08C11228-7639-49A3-9722-1703CC998F8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64040AF3-EF57-482C-A2AD-B556445B53A1}" type="pres">
      <dgm:prSet presAssocID="{08C11228-7639-49A3-9722-1703CC998F89}" presName="spaceRect" presStyleCnt="0"/>
      <dgm:spPr/>
    </dgm:pt>
    <dgm:pt modelId="{80639801-565C-4458-B4BF-A0BC77A8BB33}" type="pres">
      <dgm:prSet presAssocID="{08C11228-7639-49A3-9722-1703CC998F89}" presName="parTx" presStyleLbl="revTx" presStyleIdx="0" presStyleCnt="3">
        <dgm:presLayoutVars>
          <dgm:chMax val="0"/>
          <dgm:chPref val="0"/>
        </dgm:presLayoutVars>
      </dgm:prSet>
      <dgm:spPr/>
    </dgm:pt>
    <dgm:pt modelId="{55644DC9-2F0C-49B3-94D7-3A3EF15D18D2}" type="pres">
      <dgm:prSet presAssocID="{79B4EA1E-64FD-42DA-AEEA-C3BAA470927E}" presName="sibTrans" presStyleCnt="0"/>
      <dgm:spPr/>
    </dgm:pt>
    <dgm:pt modelId="{63F2351A-CBC4-4BCD-BE03-882544A33426}" type="pres">
      <dgm:prSet presAssocID="{445F6515-DF39-4DCF-9FFE-9B42FAD292C5}" presName="compNode" presStyleCnt="0"/>
      <dgm:spPr/>
    </dgm:pt>
    <dgm:pt modelId="{35DE261F-24CE-4AA1-981A-C3608B678ED5}" type="pres">
      <dgm:prSet presAssocID="{445F6515-DF39-4DCF-9FFE-9B42FAD292C5}" presName="bgRect" presStyleLbl="bgShp" presStyleIdx="1" presStyleCnt="3"/>
      <dgm:spPr/>
    </dgm:pt>
    <dgm:pt modelId="{5CAE1698-111F-4DFE-9C0A-563AF7C656FD}" type="pres">
      <dgm:prSet presAssocID="{445F6515-DF39-4DCF-9FFE-9B42FAD292C5}"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cientist female with solid fill"/>
        </a:ext>
      </dgm:extLst>
    </dgm:pt>
    <dgm:pt modelId="{28C62104-FAED-4014-9A62-C612BAE177CB}" type="pres">
      <dgm:prSet presAssocID="{445F6515-DF39-4DCF-9FFE-9B42FAD292C5}" presName="spaceRect" presStyleCnt="0"/>
      <dgm:spPr/>
    </dgm:pt>
    <dgm:pt modelId="{902584F2-6963-4938-9CBA-E79961D611A2}" type="pres">
      <dgm:prSet presAssocID="{445F6515-DF39-4DCF-9FFE-9B42FAD292C5}" presName="parTx" presStyleLbl="revTx" presStyleIdx="1" presStyleCnt="3">
        <dgm:presLayoutVars>
          <dgm:chMax val="0"/>
          <dgm:chPref val="0"/>
        </dgm:presLayoutVars>
      </dgm:prSet>
      <dgm:spPr/>
    </dgm:pt>
    <dgm:pt modelId="{1E741243-5C72-48E2-BF61-E7B3105492DA}" type="pres">
      <dgm:prSet presAssocID="{8DF9077E-F22C-4578-B38E-25BE974CF9BA}" presName="sibTrans" presStyleCnt="0"/>
      <dgm:spPr/>
    </dgm:pt>
    <dgm:pt modelId="{2228AD38-353F-4543-A40C-530036423DCE}" type="pres">
      <dgm:prSet presAssocID="{CC837510-931C-4D1F-894A-9862EC552E67}" presName="compNode" presStyleCnt="0"/>
      <dgm:spPr/>
    </dgm:pt>
    <dgm:pt modelId="{BD38B653-3679-43AB-9A15-1EF3085A6115}" type="pres">
      <dgm:prSet presAssocID="{CC837510-931C-4D1F-894A-9862EC552E67}" presName="bgRect" presStyleLbl="bgShp" presStyleIdx="2" presStyleCnt="3"/>
      <dgm:spPr/>
    </dgm:pt>
    <dgm:pt modelId="{EC2421A7-D826-46F1-8A1F-47FD8987E5EC}" type="pres">
      <dgm:prSet presAssocID="{CC837510-931C-4D1F-894A-9862EC552E6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atistics"/>
        </a:ext>
      </dgm:extLst>
    </dgm:pt>
    <dgm:pt modelId="{3CE65C10-3540-469E-A29B-8A1AA5C2F1CF}" type="pres">
      <dgm:prSet presAssocID="{CC837510-931C-4D1F-894A-9862EC552E67}" presName="spaceRect" presStyleCnt="0"/>
      <dgm:spPr/>
    </dgm:pt>
    <dgm:pt modelId="{D5DFA5AC-DE70-409B-9D9F-AB8640592C2E}" type="pres">
      <dgm:prSet presAssocID="{CC837510-931C-4D1F-894A-9862EC552E67}" presName="parTx" presStyleLbl="revTx" presStyleIdx="2" presStyleCnt="3">
        <dgm:presLayoutVars>
          <dgm:chMax val="0"/>
          <dgm:chPref val="0"/>
        </dgm:presLayoutVars>
      </dgm:prSet>
      <dgm:spPr/>
    </dgm:pt>
  </dgm:ptLst>
  <dgm:cxnLst>
    <dgm:cxn modelId="{402A6C08-CA17-495A-8A25-0EA2E89094B3}" srcId="{F13AB689-EC62-47C3-BB07-81D45263F6D7}" destId="{08C11228-7639-49A3-9722-1703CC998F89}" srcOrd="0" destOrd="0" parTransId="{D50CE71F-8DB1-4AE9-AC49-EEB01A02D2AF}" sibTransId="{79B4EA1E-64FD-42DA-AEEA-C3BAA470927E}"/>
    <dgm:cxn modelId="{D3A42F13-4ECF-45F4-99C8-F297A1DBED10}" srcId="{F13AB689-EC62-47C3-BB07-81D45263F6D7}" destId="{445F6515-DF39-4DCF-9FFE-9B42FAD292C5}" srcOrd="1" destOrd="0" parTransId="{7DA74B42-AB07-4BEF-BDF6-F333EC5C9F55}" sibTransId="{8DF9077E-F22C-4578-B38E-25BE974CF9BA}"/>
    <dgm:cxn modelId="{E1459825-ED13-425D-AE49-D5617D37E65A}" type="presOf" srcId="{08C11228-7639-49A3-9722-1703CC998F89}" destId="{80639801-565C-4458-B4BF-A0BC77A8BB33}" srcOrd="0" destOrd="0" presId="urn:microsoft.com/office/officeart/2018/2/layout/IconVerticalSolidList"/>
    <dgm:cxn modelId="{C835A447-6553-4195-B360-9A2A599CCA7C}" srcId="{F13AB689-EC62-47C3-BB07-81D45263F6D7}" destId="{CC837510-931C-4D1F-894A-9862EC552E67}" srcOrd="2" destOrd="0" parTransId="{5A64796A-5CE8-4DC7-AA5A-FCCC003C18D5}" sibTransId="{4996A4A2-886C-49D9-9188-B7F8E8939035}"/>
    <dgm:cxn modelId="{7F192050-BC38-4A09-97A5-B19CB7B4CC40}" type="presOf" srcId="{F13AB689-EC62-47C3-BB07-81D45263F6D7}" destId="{83B7523E-2818-4BED-B4AF-D7CAC27B3685}" srcOrd="0" destOrd="0" presId="urn:microsoft.com/office/officeart/2018/2/layout/IconVerticalSolidList"/>
    <dgm:cxn modelId="{A39F9085-6841-472C-A21F-0BE139A9DE12}" type="presOf" srcId="{445F6515-DF39-4DCF-9FFE-9B42FAD292C5}" destId="{902584F2-6963-4938-9CBA-E79961D611A2}" srcOrd="0" destOrd="0" presId="urn:microsoft.com/office/officeart/2018/2/layout/IconVerticalSolidList"/>
    <dgm:cxn modelId="{ACD41FB8-EC4E-475F-9634-B64D70D103DE}" type="presOf" srcId="{CC837510-931C-4D1F-894A-9862EC552E67}" destId="{D5DFA5AC-DE70-409B-9D9F-AB8640592C2E}" srcOrd="0" destOrd="0" presId="urn:microsoft.com/office/officeart/2018/2/layout/IconVerticalSolidList"/>
    <dgm:cxn modelId="{45991B40-FEFC-4699-9146-B45849631BC1}" type="presParOf" srcId="{83B7523E-2818-4BED-B4AF-D7CAC27B3685}" destId="{2700A51F-2B4F-4792-B7F5-1012839338E1}" srcOrd="0" destOrd="0" presId="urn:microsoft.com/office/officeart/2018/2/layout/IconVerticalSolidList"/>
    <dgm:cxn modelId="{26168121-0955-4A03-BD73-2BDC3BE8501D}" type="presParOf" srcId="{2700A51F-2B4F-4792-B7F5-1012839338E1}" destId="{F7E36212-8EB4-4FBB-B3ED-95513D0F55F7}" srcOrd="0" destOrd="0" presId="urn:microsoft.com/office/officeart/2018/2/layout/IconVerticalSolidList"/>
    <dgm:cxn modelId="{93CA586C-F9EE-41B4-9CDE-F18010C96C76}" type="presParOf" srcId="{2700A51F-2B4F-4792-B7F5-1012839338E1}" destId="{1AB01285-81D3-4049-89BA-044622EF2BA1}" srcOrd="1" destOrd="0" presId="urn:microsoft.com/office/officeart/2018/2/layout/IconVerticalSolidList"/>
    <dgm:cxn modelId="{C15C494B-19E4-40E7-B5ED-830208A3808C}" type="presParOf" srcId="{2700A51F-2B4F-4792-B7F5-1012839338E1}" destId="{64040AF3-EF57-482C-A2AD-B556445B53A1}" srcOrd="2" destOrd="0" presId="urn:microsoft.com/office/officeart/2018/2/layout/IconVerticalSolidList"/>
    <dgm:cxn modelId="{728D4FCE-7250-4BB7-B404-50F3DFD856C5}" type="presParOf" srcId="{2700A51F-2B4F-4792-B7F5-1012839338E1}" destId="{80639801-565C-4458-B4BF-A0BC77A8BB33}" srcOrd="3" destOrd="0" presId="urn:microsoft.com/office/officeart/2018/2/layout/IconVerticalSolidList"/>
    <dgm:cxn modelId="{9E5E83FD-CC71-4528-B775-21337C5A7F11}" type="presParOf" srcId="{83B7523E-2818-4BED-B4AF-D7CAC27B3685}" destId="{55644DC9-2F0C-49B3-94D7-3A3EF15D18D2}" srcOrd="1" destOrd="0" presId="urn:microsoft.com/office/officeart/2018/2/layout/IconVerticalSolidList"/>
    <dgm:cxn modelId="{5D2B11D3-BD5F-4D46-B9D5-103F34565F70}" type="presParOf" srcId="{83B7523E-2818-4BED-B4AF-D7CAC27B3685}" destId="{63F2351A-CBC4-4BCD-BE03-882544A33426}" srcOrd="2" destOrd="0" presId="urn:microsoft.com/office/officeart/2018/2/layout/IconVerticalSolidList"/>
    <dgm:cxn modelId="{B8EFF723-EDDF-43B8-812C-1792C847B69D}" type="presParOf" srcId="{63F2351A-CBC4-4BCD-BE03-882544A33426}" destId="{35DE261F-24CE-4AA1-981A-C3608B678ED5}" srcOrd="0" destOrd="0" presId="urn:microsoft.com/office/officeart/2018/2/layout/IconVerticalSolidList"/>
    <dgm:cxn modelId="{C3991E78-D72D-47AF-B31B-76EAAAB1D1C5}" type="presParOf" srcId="{63F2351A-CBC4-4BCD-BE03-882544A33426}" destId="{5CAE1698-111F-4DFE-9C0A-563AF7C656FD}" srcOrd="1" destOrd="0" presId="urn:microsoft.com/office/officeart/2018/2/layout/IconVerticalSolidList"/>
    <dgm:cxn modelId="{4A59C37F-983B-48BD-B2AB-C65676718702}" type="presParOf" srcId="{63F2351A-CBC4-4BCD-BE03-882544A33426}" destId="{28C62104-FAED-4014-9A62-C612BAE177CB}" srcOrd="2" destOrd="0" presId="urn:microsoft.com/office/officeart/2018/2/layout/IconVerticalSolidList"/>
    <dgm:cxn modelId="{8CAD2886-1760-47FA-8F73-2B8629E305D2}" type="presParOf" srcId="{63F2351A-CBC4-4BCD-BE03-882544A33426}" destId="{902584F2-6963-4938-9CBA-E79961D611A2}" srcOrd="3" destOrd="0" presId="urn:microsoft.com/office/officeart/2018/2/layout/IconVerticalSolidList"/>
    <dgm:cxn modelId="{0F34F76B-CEE4-48F6-B96D-C7CE3150FE18}" type="presParOf" srcId="{83B7523E-2818-4BED-B4AF-D7CAC27B3685}" destId="{1E741243-5C72-48E2-BF61-E7B3105492DA}" srcOrd="3" destOrd="0" presId="urn:microsoft.com/office/officeart/2018/2/layout/IconVerticalSolidList"/>
    <dgm:cxn modelId="{B335C3A8-88CB-4E2C-9083-1D4015BC8CCC}" type="presParOf" srcId="{83B7523E-2818-4BED-B4AF-D7CAC27B3685}" destId="{2228AD38-353F-4543-A40C-530036423DCE}" srcOrd="4" destOrd="0" presId="urn:microsoft.com/office/officeart/2018/2/layout/IconVerticalSolidList"/>
    <dgm:cxn modelId="{5F077DD4-D8CD-4840-A2A7-96800C3182EE}" type="presParOf" srcId="{2228AD38-353F-4543-A40C-530036423DCE}" destId="{BD38B653-3679-43AB-9A15-1EF3085A6115}" srcOrd="0" destOrd="0" presId="urn:microsoft.com/office/officeart/2018/2/layout/IconVerticalSolidList"/>
    <dgm:cxn modelId="{9321DA75-1289-41B9-B299-C60C33D65339}" type="presParOf" srcId="{2228AD38-353F-4543-A40C-530036423DCE}" destId="{EC2421A7-D826-46F1-8A1F-47FD8987E5EC}" srcOrd="1" destOrd="0" presId="urn:microsoft.com/office/officeart/2018/2/layout/IconVerticalSolidList"/>
    <dgm:cxn modelId="{0A78A1AC-08E0-4CF4-A990-90010568516B}" type="presParOf" srcId="{2228AD38-353F-4543-A40C-530036423DCE}" destId="{3CE65C10-3540-469E-A29B-8A1AA5C2F1CF}" srcOrd="2" destOrd="0" presId="urn:microsoft.com/office/officeart/2018/2/layout/IconVerticalSolidList"/>
    <dgm:cxn modelId="{1D9D79AC-1AC8-4B3C-A0F5-83D0532F241D}" type="presParOf" srcId="{2228AD38-353F-4543-A40C-530036423DCE}" destId="{D5DFA5AC-DE70-409B-9D9F-AB8640592C2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E9AF9C3-D8EB-4FCE-865C-9D29790954B8}" type="doc">
      <dgm:prSet loTypeId="urn:microsoft.com/office/officeart/2005/8/layout/vList4" loCatId="picture" qsTypeId="urn:microsoft.com/office/officeart/2005/8/quickstyle/simple1" qsCatId="simple" csTypeId="urn:microsoft.com/office/officeart/2005/8/colors/accent2_3" csCatId="accent2" phldr="1"/>
      <dgm:spPr/>
      <dgm:t>
        <a:bodyPr/>
        <a:lstStyle/>
        <a:p>
          <a:endParaRPr lang="en-US"/>
        </a:p>
      </dgm:t>
    </dgm:pt>
    <dgm:pt modelId="{8E7EFCF5-0C49-4443-BF1D-F6D0C26C1103}">
      <dgm:prSet phldrT="[Text]"/>
      <dgm:spPr/>
      <dgm:t>
        <a:bodyPr/>
        <a:lstStyle/>
        <a:p>
          <a:r>
            <a:rPr lang="en-US"/>
            <a:t>3 pan-resistant </a:t>
          </a:r>
          <a:r>
            <a:rPr lang="en-US" i="1"/>
            <a:t>C. auris</a:t>
          </a:r>
          <a:r>
            <a:rPr lang="en-US" i="0"/>
            <a:t> cases in NY before 2020</a:t>
          </a:r>
          <a:endParaRPr lang="en-US"/>
        </a:p>
      </dgm:t>
    </dgm:pt>
    <dgm:pt modelId="{F189ED0A-D807-4FF8-A238-3C15DACB6BF5}" type="parTrans" cxnId="{2CCDDF65-3BBE-4571-8797-3ACB39617EEA}">
      <dgm:prSet/>
      <dgm:spPr/>
      <dgm:t>
        <a:bodyPr/>
        <a:lstStyle/>
        <a:p>
          <a:endParaRPr lang="en-US"/>
        </a:p>
      </dgm:t>
    </dgm:pt>
    <dgm:pt modelId="{F983C52E-79DA-4868-8A62-0FC9055658E0}" type="sibTrans" cxnId="{2CCDDF65-3BBE-4571-8797-3ACB39617EEA}">
      <dgm:prSet/>
      <dgm:spPr/>
      <dgm:t>
        <a:bodyPr/>
        <a:lstStyle/>
        <a:p>
          <a:endParaRPr lang="en-US"/>
        </a:p>
      </dgm:t>
    </dgm:pt>
    <dgm:pt modelId="{B5037574-0B33-42D2-81F6-23DFD656BD3C}">
      <dgm:prSet phldrT="[Text]"/>
      <dgm:spPr/>
      <dgm:t>
        <a:bodyPr/>
        <a:lstStyle/>
        <a:p>
          <a:r>
            <a:rPr lang="en-US"/>
            <a:t>Cases unrelated with no epi links</a:t>
          </a:r>
        </a:p>
      </dgm:t>
    </dgm:pt>
    <dgm:pt modelId="{23943C1B-77B0-4397-8405-DC9543880DF0}" type="parTrans" cxnId="{DAA291E5-9EE9-4C35-931C-DF44666CEEFF}">
      <dgm:prSet/>
      <dgm:spPr/>
      <dgm:t>
        <a:bodyPr/>
        <a:lstStyle/>
        <a:p>
          <a:endParaRPr lang="en-US"/>
        </a:p>
      </dgm:t>
    </dgm:pt>
    <dgm:pt modelId="{BC336BD4-1A7C-4BA3-A076-7E1681760DD8}" type="sibTrans" cxnId="{DAA291E5-9EE9-4C35-931C-DF44666CEEFF}">
      <dgm:prSet/>
      <dgm:spPr/>
      <dgm:t>
        <a:bodyPr/>
        <a:lstStyle/>
        <a:p>
          <a:endParaRPr lang="en-US"/>
        </a:p>
      </dgm:t>
    </dgm:pt>
    <dgm:pt modelId="{9392529D-E03A-4D8B-82D6-9F82F83B4DCF}">
      <dgm:prSet phldrT="[Text]"/>
      <dgm:spPr/>
      <dgm:t>
        <a:bodyPr/>
        <a:lstStyle/>
        <a:p>
          <a:r>
            <a:rPr lang="en-US" dirty="0"/>
            <a:t>Developed resistance after echinocandin treatment</a:t>
          </a:r>
        </a:p>
      </dgm:t>
    </dgm:pt>
    <dgm:pt modelId="{0E188046-6B99-4472-9602-80139E776BA9}" type="parTrans" cxnId="{EECA0757-7FAB-4F58-B925-F1594E5CAE8E}">
      <dgm:prSet/>
      <dgm:spPr/>
      <dgm:t>
        <a:bodyPr/>
        <a:lstStyle/>
        <a:p>
          <a:endParaRPr lang="en-US"/>
        </a:p>
      </dgm:t>
    </dgm:pt>
    <dgm:pt modelId="{46B4309A-5B28-4178-8680-5B5141D00AFD}" type="sibTrans" cxnId="{EECA0757-7FAB-4F58-B925-F1594E5CAE8E}">
      <dgm:prSet/>
      <dgm:spPr/>
      <dgm:t>
        <a:bodyPr/>
        <a:lstStyle/>
        <a:p>
          <a:endParaRPr lang="en-US"/>
        </a:p>
      </dgm:t>
    </dgm:pt>
    <dgm:pt modelId="{BB6BE81B-8BD3-4C18-AAA0-5E6F5C75ED93}">
      <dgm:prSet phldrT="[Text]"/>
      <dgm:spPr/>
      <dgm:t>
        <a:bodyPr/>
        <a:lstStyle/>
        <a:p>
          <a:r>
            <a:rPr lang="en-US"/>
            <a:t>No pan-resistance found among screened contacts or environmental sampling</a:t>
          </a:r>
        </a:p>
      </dgm:t>
    </dgm:pt>
    <dgm:pt modelId="{35FA8DAC-7BD6-4811-98D8-D88103CA5515}" type="parTrans" cxnId="{AF1432CD-AF0F-413E-977A-31824A2EA9CF}">
      <dgm:prSet/>
      <dgm:spPr/>
      <dgm:t>
        <a:bodyPr/>
        <a:lstStyle/>
        <a:p>
          <a:endParaRPr lang="en-US"/>
        </a:p>
      </dgm:t>
    </dgm:pt>
    <dgm:pt modelId="{8524BE53-989F-40A8-8B49-575B83100CA2}" type="sibTrans" cxnId="{AF1432CD-AF0F-413E-977A-31824A2EA9CF}">
      <dgm:prSet/>
      <dgm:spPr/>
      <dgm:t>
        <a:bodyPr/>
        <a:lstStyle/>
        <a:p>
          <a:endParaRPr lang="en-US"/>
        </a:p>
      </dgm:t>
    </dgm:pt>
    <dgm:pt modelId="{9F7A139E-13F2-499C-9EB5-A35C23962995}" type="pres">
      <dgm:prSet presAssocID="{3E9AF9C3-D8EB-4FCE-865C-9D29790954B8}" presName="linear" presStyleCnt="0">
        <dgm:presLayoutVars>
          <dgm:dir/>
          <dgm:resizeHandles val="exact"/>
        </dgm:presLayoutVars>
      </dgm:prSet>
      <dgm:spPr/>
    </dgm:pt>
    <dgm:pt modelId="{D52C3930-53D2-4F9D-AE33-9B4B628BD7A6}" type="pres">
      <dgm:prSet presAssocID="{8E7EFCF5-0C49-4443-BF1D-F6D0C26C1103}" presName="comp" presStyleCnt="0"/>
      <dgm:spPr/>
    </dgm:pt>
    <dgm:pt modelId="{AB47C832-7E82-4C2D-BF42-2089E62DF42C}" type="pres">
      <dgm:prSet presAssocID="{8E7EFCF5-0C49-4443-BF1D-F6D0C26C1103}" presName="box" presStyleLbl="node1" presStyleIdx="0" presStyleCnt="4" custLinFactNeighborX="-165"/>
      <dgm:spPr/>
    </dgm:pt>
    <dgm:pt modelId="{54C592CE-ACAF-4448-A226-F8E7475DD8F5}" type="pres">
      <dgm:prSet presAssocID="{8E7EFCF5-0C49-4443-BF1D-F6D0C26C1103}" presName="img" presStyleLbl="fgImgPlac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t="-35000" b="-35000"/>
          </a:stretch>
        </a:blipFill>
      </dgm:spPr>
      <dgm:extLst>
        <a:ext uri="{E40237B7-FDA0-4F09-8148-C483321AD2D9}">
          <dgm14:cNvPr xmlns:dgm14="http://schemas.microsoft.com/office/drawing/2010/diagram" id="0" name="" descr="Map with pin with solid fill"/>
        </a:ext>
      </dgm:extLst>
    </dgm:pt>
    <dgm:pt modelId="{EEE08784-4E47-484C-9C55-FCB9A745B339}" type="pres">
      <dgm:prSet presAssocID="{8E7EFCF5-0C49-4443-BF1D-F6D0C26C1103}" presName="text" presStyleLbl="node1" presStyleIdx="0" presStyleCnt="4">
        <dgm:presLayoutVars>
          <dgm:bulletEnabled val="1"/>
        </dgm:presLayoutVars>
      </dgm:prSet>
      <dgm:spPr/>
    </dgm:pt>
    <dgm:pt modelId="{BD8A183F-DC61-4D99-B09B-D22655BC4B76}" type="pres">
      <dgm:prSet presAssocID="{F983C52E-79DA-4868-8A62-0FC9055658E0}" presName="spacer" presStyleCnt="0"/>
      <dgm:spPr/>
    </dgm:pt>
    <dgm:pt modelId="{98F6A6C5-D684-4A8B-B5BE-6416CBE0C728}" type="pres">
      <dgm:prSet presAssocID="{B5037574-0B33-42D2-81F6-23DFD656BD3C}" presName="comp" presStyleCnt="0"/>
      <dgm:spPr/>
    </dgm:pt>
    <dgm:pt modelId="{D04201C8-A82C-425A-BB85-5D1A43E2063E}" type="pres">
      <dgm:prSet presAssocID="{B5037574-0B33-42D2-81F6-23DFD656BD3C}" presName="box" presStyleLbl="node1" presStyleIdx="1" presStyleCnt="4" custLinFactNeighborX="11162" custLinFactNeighborY="-742"/>
      <dgm:spPr/>
    </dgm:pt>
    <dgm:pt modelId="{C43B3130-F48B-4B8D-85B6-BB41EE603489}" type="pres">
      <dgm:prSet presAssocID="{B5037574-0B33-42D2-81F6-23DFD656BD3C}" presName="img" presStyleLbl="fgImgPlac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t="-35000" b="-35000"/>
          </a:stretch>
        </a:blipFill>
      </dgm:spPr>
      <dgm:extLst>
        <a:ext uri="{E40237B7-FDA0-4F09-8148-C483321AD2D9}">
          <dgm14:cNvPr xmlns:dgm14="http://schemas.microsoft.com/office/drawing/2010/diagram" id="0" name="" descr="Puzzle with solid fill"/>
        </a:ext>
      </dgm:extLst>
    </dgm:pt>
    <dgm:pt modelId="{FB65641D-3A47-4388-BC09-CC637924A374}" type="pres">
      <dgm:prSet presAssocID="{B5037574-0B33-42D2-81F6-23DFD656BD3C}" presName="text" presStyleLbl="node1" presStyleIdx="1" presStyleCnt="4">
        <dgm:presLayoutVars>
          <dgm:bulletEnabled val="1"/>
        </dgm:presLayoutVars>
      </dgm:prSet>
      <dgm:spPr/>
    </dgm:pt>
    <dgm:pt modelId="{55D43F01-A73D-49AB-B0CE-262C5EA36B63}" type="pres">
      <dgm:prSet presAssocID="{BC336BD4-1A7C-4BA3-A076-7E1681760DD8}" presName="spacer" presStyleCnt="0"/>
      <dgm:spPr/>
    </dgm:pt>
    <dgm:pt modelId="{4212979E-F360-4167-8BAC-D412CC03CDB3}" type="pres">
      <dgm:prSet presAssocID="{9392529D-E03A-4D8B-82D6-9F82F83B4DCF}" presName="comp" presStyleCnt="0"/>
      <dgm:spPr/>
    </dgm:pt>
    <dgm:pt modelId="{D8B1F508-8080-4266-B194-1A2706800E00}" type="pres">
      <dgm:prSet presAssocID="{9392529D-E03A-4D8B-82D6-9F82F83B4DCF}" presName="box" presStyleLbl="node1" presStyleIdx="2" presStyleCnt="4"/>
      <dgm:spPr/>
    </dgm:pt>
    <dgm:pt modelId="{E78E9D20-28DE-40FE-8FD3-1BBF1967CBCC}" type="pres">
      <dgm:prSet presAssocID="{9392529D-E03A-4D8B-82D6-9F82F83B4DCF}" presName="img" presStyleLbl="fgImgPlac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t="-35000" b="-35000"/>
          </a:stretch>
        </a:blipFill>
      </dgm:spPr>
      <dgm:extLst>
        <a:ext uri="{E40237B7-FDA0-4F09-8148-C483321AD2D9}">
          <dgm14:cNvPr xmlns:dgm14="http://schemas.microsoft.com/office/drawing/2010/diagram" id="0" name="" descr="Medicine with solid fill"/>
        </a:ext>
      </dgm:extLst>
    </dgm:pt>
    <dgm:pt modelId="{CD379D70-B49C-4E7A-80CD-53B92FDDDD1F}" type="pres">
      <dgm:prSet presAssocID="{9392529D-E03A-4D8B-82D6-9F82F83B4DCF}" presName="text" presStyleLbl="node1" presStyleIdx="2" presStyleCnt="4">
        <dgm:presLayoutVars>
          <dgm:bulletEnabled val="1"/>
        </dgm:presLayoutVars>
      </dgm:prSet>
      <dgm:spPr/>
    </dgm:pt>
    <dgm:pt modelId="{1FD913EE-0637-4C5C-9C33-837236E0BE5C}" type="pres">
      <dgm:prSet presAssocID="{46B4309A-5B28-4178-8680-5B5141D00AFD}" presName="spacer" presStyleCnt="0"/>
      <dgm:spPr/>
    </dgm:pt>
    <dgm:pt modelId="{22655938-F2BE-4BD3-8620-7F4E9CBA7530}" type="pres">
      <dgm:prSet presAssocID="{BB6BE81B-8BD3-4C18-AAA0-5E6F5C75ED93}" presName="comp" presStyleCnt="0"/>
      <dgm:spPr/>
    </dgm:pt>
    <dgm:pt modelId="{0EA026DF-63AF-4119-AAA8-C1C4C3ADFD4A}" type="pres">
      <dgm:prSet presAssocID="{BB6BE81B-8BD3-4C18-AAA0-5E6F5C75ED93}" presName="box" presStyleLbl="node1" presStyleIdx="3" presStyleCnt="4" custLinFactNeighborX="-7877" custLinFactNeighborY="252"/>
      <dgm:spPr/>
    </dgm:pt>
    <dgm:pt modelId="{4FDED27A-2CED-4DC7-B04B-387085A8D128}" type="pres">
      <dgm:prSet presAssocID="{BB6BE81B-8BD3-4C18-AAA0-5E6F5C75ED93}" presName="img" presStyleLbl="fgImgPlac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t="-35000" b="-35000"/>
          </a:stretch>
        </a:blipFill>
      </dgm:spPr>
      <dgm:extLst>
        <a:ext uri="{E40237B7-FDA0-4F09-8148-C483321AD2D9}">
          <dgm14:cNvPr xmlns:dgm14="http://schemas.microsoft.com/office/drawing/2010/diagram" id="0" name="" descr="Magnifying glass with solid fill"/>
        </a:ext>
      </dgm:extLst>
    </dgm:pt>
    <dgm:pt modelId="{EB39C0A6-54F2-4F24-AE64-52EBD8FFCB62}" type="pres">
      <dgm:prSet presAssocID="{BB6BE81B-8BD3-4C18-AAA0-5E6F5C75ED93}" presName="text" presStyleLbl="node1" presStyleIdx="3" presStyleCnt="4">
        <dgm:presLayoutVars>
          <dgm:bulletEnabled val="1"/>
        </dgm:presLayoutVars>
      </dgm:prSet>
      <dgm:spPr/>
    </dgm:pt>
  </dgm:ptLst>
  <dgm:cxnLst>
    <dgm:cxn modelId="{3DA6A114-E815-4A6F-BB75-F23E64A11EA5}" type="presOf" srcId="{8E7EFCF5-0C49-4443-BF1D-F6D0C26C1103}" destId="{EEE08784-4E47-484C-9C55-FCB9A745B339}" srcOrd="1" destOrd="0" presId="urn:microsoft.com/office/officeart/2005/8/layout/vList4"/>
    <dgm:cxn modelId="{0D1D7234-7D17-46B3-92D3-71C900BFEB12}" type="presOf" srcId="{BB6BE81B-8BD3-4C18-AAA0-5E6F5C75ED93}" destId="{EB39C0A6-54F2-4F24-AE64-52EBD8FFCB62}" srcOrd="1" destOrd="0" presId="urn:microsoft.com/office/officeart/2005/8/layout/vList4"/>
    <dgm:cxn modelId="{2CCDDF65-3BBE-4571-8797-3ACB39617EEA}" srcId="{3E9AF9C3-D8EB-4FCE-865C-9D29790954B8}" destId="{8E7EFCF5-0C49-4443-BF1D-F6D0C26C1103}" srcOrd="0" destOrd="0" parTransId="{F189ED0A-D807-4FF8-A238-3C15DACB6BF5}" sibTransId="{F983C52E-79DA-4868-8A62-0FC9055658E0}"/>
    <dgm:cxn modelId="{EECA0757-7FAB-4F58-B925-F1594E5CAE8E}" srcId="{3E9AF9C3-D8EB-4FCE-865C-9D29790954B8}" destId="{9392529D-E03A-4D8B-82D6-9F82F83B4DCF}" srcOrd="2" destOrd="0" parTransId="{0E188046-6B99-4472-9602-80139E776BA9}" sibTransId="{46B4309A-5B28-4178-8680-5B5141D00AFD}"/>
    <dgm:cxn modelId="{68666A80-7CFA-429F-8AB7-B6AEB8EEEDAA}" type="presOf" srcId="{BB6BE81B-8BD3-4C18-AAA0-5E6F5C75ED93}" destId="{0EA026DF-63AF-4119-AAA8-C1C4C3ADFD4A}" srcOrd="0" destOrd="0" presId="urn:microsoft.com/office/officeart/2005/8/layout/vList4"/>
    <dgm:cxn modelId="{63113F89-DC99-4CF1-84A9-B65EA3F3F2E7}" type="presOf" srcId="{9392529D-E03A-4D8B-82D6-9F82F83B4DCF}" destId="{D8B1F508-8080-4266-B194-1A2706800E00}" srcOrd="0" destOrd="0" presId="urn:microsoft.com/office/officeart/2005/8/layout/vList4"/>
    <dgm:cxn modelId="{4BFEDEA3-8E0B-4D13-9041-3F05152DE5CA}" type="presOf" srcId="{8E7EFCF5-0C49-4443-BF1D-F6D0C26C1103}" destId="{AB47C832-7E82-4C2D-BF42-2089E62DF42C}" srcOrd="0" destOrd="0" presId="urn:microsoft.com/office/officeart/2005/8/layout/vList4"/>
    <dgm:cxn modelId="{35C6F6B8-4B67-4C2E-9F4A-1362A37B0525}" type="presOf" srcId="{3E9AF9C3-D8EB-4FCE-865C-9D29790954B8}" destId="{9F7A139E-13F2-499C-9EB5-A35C23962995}" srcOrd="0" destOrd="0" presId="urn:microsoft.com/office/officeart/2005/8/layout/vList4"/>
    <dgm:cxn modelId="{626E85C7-D0FA-4CF7-80BA-0EA32C7C9E1A}" type="presOf" srcId="{B5037574-0B33-42D2-81F6-23DFD656BD3C}" destId="{FB65641D-3A47-4388-BC09-CC637924A374}" srcOrd="1" destOrd="0" presId="urn:microsoft.com/office/officeart/2005/8/layout/vList4"/>
    <dgm:cxn modelId="{381406CA-FAD4-4B61-918A-F18E549B9575}" type="presOf" srcId="{B5037574-0B33-42D2-81F6-23DFD656BD3C}" destId="{D04201C8-A82C-425A-BB85-5D1A43E2063E}" srcOrd="0" destOrd="0" presId="urn:microsoft.com/office/officeart/2005/8/layout/vList4"/>
    <dgm:cxn modelId="{AF1432CD-AF0F-413E-977A-31824A2EA9CF}" srcId="{3E9AF9C3-D8EB-4FCE-865C-9D29790954B8}" destId="{BB6BE81B-8BD3-4C18-AAA0-5E6F5C75ED93}" srcOrd="3" destOrd="0" parTransId="{35FA8DAC-7BD6-4811-98D8-D88103CA5515}" sibTransId="{8524BE53-989F-40A8-8B49-575B83100CA2}"/>
    <dgm:cxn modelId="{DFC304D5-0ECA-4A23-9830-22EC9FA190A8}" type="presOf" srcId="{9392529D-E03A-4D8B-82D6-9F82F83B4DCF}" destId="{CD379D70-B49C-4E7A-80CD-53B92FDDDD1F}" srcOrd="1" destOrd="0" presId="urn:microsoft.com/office/officeart/2005/8/layout/vList4"/>
    <dgm:cxn modelId="{DAA291E5-9EE9-4C35-931C-DF44666CEEFF}" srcId="{3E9AF9C3-D8EB-4FCE-865C-9D29790954B8}" destId="{B5037574-0B33-42D2-81F6-23DFD656BD3C}" srcOrd="1" destOrd="0" parTransId="{23943C1B-77B0-4397-8405-DC9543880DF0}" sibTransId="{BC336BD4-1A7C-4BA3-A076-7E1681760DD8}"/>
    <dgm:cxn modelId="{D8259D08-BA5E-4C8F-91E9-FA7B623A0B15}" type="presParOf" srcId="{9F7A139E-13F2-499C-9EB5-A35C23962995}" destId="{D52C3930-53D2-4F9D-AE33-9B4B628BD7A6}" srcOrd="0" destOrd="0" presId="urn:microsoft.com/office/officeart/2005/8/layout/vList4"/>
    <dgm:cxn modelId="{473A4CA7-7578-4C2E-BC21-22214193AED5}" type="presParOf" srcId="{D52C3930-53D2-4F9D-AE33-9B4B628BD7A6}" destId="{AB47C832-7E82-4C2D-BF42-2089E62DF42C}" srcOrd="0" destOrd="0" presId="urn:microsoft.com/office/officeart/2005/8/layout/vList4"/>
    <dgm:cxn modelId="{897511FA-F514-428F-A6E1-36BE16945C4C}" type="presParOf" srcId="{D52C3930-53D2-4F9D-AE33-9B4B628BD7A6}" destId="{54C592CE-ACAF-4448-A226-F8E7475DD8F5}" srcOrd="1" destOrd="0" presId="urn:microsoft.com/office/officeart/2005/8/layout/vList4"/>
    <dgm:cxn modelId="{2197FB52-552B-4F6E-B38D-11EC43034716}" type="presParOf" srcId="{D52C3930-53D2-4F9D-AE33-9B4B628BD7A6}" destId="{EEE08784-4E47-484C-9C55-FCB9A745B339}" srcOrd="2" destOrd="0" presId="urn:microsoft.com/office/officeart/2005/8/layout/vList4"/>
    <dgm:cxn modelId="{D97B90AE-2A61-45E9-84EE-0BF6042F13C6}" type="presParOf" srcId="{9F7A139E-13F2-499C-9EB5-A35C23962995}" destId="{BD8A183F-DC61-4D99-B09B-D22655BC4B76}" srcOrd="1" destOrd="0" presId="urn:microsoft.com/office/officeart/2005/8/layout/vList4"/>
    <dgm:cxn modelId="{74415E17-ED5B-47E4-AF33-B2C07A66A933}" type="presParOf" srcId="{9F7A139E-13F2-499C-9EB5-A35C23962995}" destId="{98F6A6C5-D684-4A8B-B5BE-6416CBE0C728}" srcOrd="2" destOrd="0" presId="urn:microsoft.com/office/officeart/2005/8/layout/vList4"/>
    <dgm:cxn modelId="{D2030F71-33D3-486F-8A58-AE574E9EFFD7}" type="presParOf" srcId="{98F6A6C5-D684-4A8B-B5BE-6416CBE0C728}" destId="{D04201C8-A82C-425A-BB85-5D1A43E2063E}" srcOrd="0" destOrd="0" presId="urn:microsoft.com/office/officeart/2005/8/layout/vList4"/>
    <dgm:cxn modelId="{813B0CE8-5C25-404E-BCE3-15D47F186D6B}" type="presParOf" srcId="{98F6A6C5-D684-4A8B-B5BE-6416CBE0C728}" destId="{C43B3130-F48B-4B8D-85B6-BB41EE603489}" srcOrd="1" destOrd="0" presId="urn:microsoft.com/office/officeart/2005/8/layout/vList4"/>
    <dgm:cxn modelId="{9848D8CE-2BED-437C-AF15-A2301B10D118}" type="presParOf" srcId="{98F6A6C5-D684-4A8B-B5BE-6416CBE0C728}" destId="{FB65641D-3A47-4388-BC09-CC637924A374}" srcOrd="2" destOrd="0" presId="urn:microsoft.com/office/officeart/2005/8/layout/vList4"/>
    <dgm:cxn modelId="{A32236A6-C0B4-4D4D-B4A0-0464CA73125E}" type="presParOf" srcId="{9F7A139E-13F2-499C-9EB5-A35C23962995}" destId="{55D43F01-A73D-49AB-B0CE-262C5EA36B63}" srcOrd="3" destOrd="0" presId="urn:microsoft.com/office/officeart/2005/8/layout/vList4"/>
    <dgm:cxn modelId="{8CEBC578-30E9-4999-AC57-071D31526C39}" type="presParOf" srcId="{9F7A139E-13F2-499C-9EB5-A35C23962995}" destId="{4212979E-F360-4167-8BAC-D412CC03CDB3}" srcOrd="4" destOrd="0" presId="urn:microsoft.com/office/officeart/2005/8/layout/vList4"/>
    <dgm:cxn modelId="{9C7F0F46-018D-4B60-8440-EE39FDBF50CB}" type="presParOf" srcId="{4212979E-F360-4167-8BAC-D412CC03CDB3}" destId="{D8B1F508-8080-4266-B194-1A2706800E00}" srcOrd="0" destOrd="0" presId="urn:microsoft.com/office/officeart/2005/8/layout/vList4"/>
    <dgm:cxn modelId="{E5F7FBA4-01F0-43E7-AF0C-96075721DE05}" type="presParOf" srcId="{4212979E-F360-4167-8BAC-D412CC03CDB3}" destId="{E78E9D20-28DE-40FE-8FD3-1BBF1967CBCC}" srcOrd="1" destOrd="0" presId="urn:microsoft.com/office/officeart/2005/8/layout/vList4"/>
    <dgm:cxn modelId="{7D9930A4-442C-4371-B293-9B74947CB9FA}" type="presParOf" srcId="{4212979E-F360-4167-8BAC-D412CC03CDB3}" destId="{CD379D70-B49C-4E7A-80CD-53B92FDDDD1F}" srcOrd="2" destOrd="0" presId="urn:microsoft.com/office/officeart/2005/8/layout/vList4"/>
    <dgm:cxn modelId="{3A6F58ED-D9AD-4D7D-8F62-BDCB66640626}" type="presParOf" srcId="{9F7A139E-13F2-499C-9EB5-A35C23962995}" destId="{1FD913EE-0637-4C5C-9C33-837236E0BE5C}" srcOrd="5" destOrd="0" presId="urn:microsoft.com/office/officeart/2005/8/layout/vList4"/>
    <dgm:cxn modelId="{6D72A408-3BC2-41A7-B58F-13121753E47D}" type="presParOf" srcId="{9F7A139E-13F2-499C-9EB5-A35C23962995}" destId="{22655938-F2BE-4BD3-8620-7F4E9CBA7530}" srcOrd="6" destOrd="0" presId="urn:microsoft.com/office/officeart/2005/8/layout/vList4"/>
    <dgm:cxn modelId="{800B2EF0-631A-48DD-AB9A-09EB888A28BE}" type="presParOf" srcId="{22655938-F2BE-4BD3-8620-7F4E9CBA7530}" destId="{0EA026DF-63AF-4119-AAA8-C1C4C3ADFD4A}" srcOrd="0" destOrd="0" presId="urn:microsoft.com/office/officeart/2005/8/layout/vList4"/>
    <dgm:cxn modelId="{3B811BF1-B67D-4E11-87AA-99F2F4DCE5CB}" type="presParOf" srcId="{22655938-F2BE-4BD3-8620-7F4E9CBA7530}" destId="{4FDED27A-2CED-4DC7-B04B-387085A8D128}" srcOrd="1" destOrd="0" presId="urn:microsoft.com/office/officeart/2005/8/layout/vList4"/>
    <dgm:cxn modelId="{60489898-0CA8-4BE2-89E4-A8C694EBA1F2}" type="presParOf" srcId="{22655938-F2BE-4BD3-8620-7F4E9CBA7530}" destId="{EB39C0A6-54F2-4F24-AE64-52EBD8FFCB62}"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E9AF9C3-D8EB-4FCE-865C-9D29790954B8}" type="doc">
      <dgm:prSet loTypeId="urn:microsoft.com/office/officeart/2005/8/layout/vList4" loCatId="picture" qsTypeId="urn:microsoft.com/office/officeart/2005/8/quickstyle/simple1" qsCatId="simple" csTypeId="urn:microsoft.com/office/officeart/2005/8/colors/accent2_3" csCatId="accent2" phldr="1"/>
      <dgm:spPr/>
      <dgm:t>
        <a:bodyPr/>
        <a:lstStyle/>
        <a:p>
          <a:endParaRPr lang="en-US"/>
        </a:p>
      </dgm:t>
    </dgm:pt>
    <dgm:pt modelId="{8E7EFCF5-0C49-4443-BF1D-F6D0C26C1103}">
      <dgm:prSet phldrT="[Text]" custT="1"/>
      <dgm:spPr/>
      <dgm:t>
        <a:bodyPr/>
        <a:lstStyle/>
        <a:p>
          <a:r>
            <a:rPr lang="en-US" sz="1600"/>
            <a:t>2 independent clusters of pan- or echinocandin-resistant cases</a:t>
          </a:r>
        </a:p>
      </dgm:t>
    </dgm:pt>
    <dgm:pt modelId="{F189ED0A-D807-4FF8-A238-3C15DACB6BF5}" type="parTrans" cxnId="{2CCDDF65-3BBE-4571-8797-3ACB39617EEA}">
      <dgm:prSet/>
      <dgm:spPr/>
      <dgm:t>
        <a:bodyPr/>
        <a:lstStyle/>
        <a:p>
          <a:endParaRPr lang="en-US"/>
        </a:p>
      </dgm:t>
    </dgm:pt>
    <dgm:pt modelId="{F983C52E-79DA-4868-8A62-0FC9055658E0}" type="sibTrans" cxnId="{2CCDDF65-3BBE-4571-8797-3ACB39617EEA}">
      <dgm:prSet/>
      <dgm:spPr/>
      <dgm:t>
        <a:bodyPr/>
        <a:lstStyle/>
        <a:p>
          <a:endParaRPr lang="en-US"/>
        </a:p>
      </dgm:t>
    </dgm:pt>
    <dgm:pt modelId="{B5037574-0B33-42D2-81F6-23DFD656BD3C}">
      <dgm:prSet phldrT="[Text]" custT="1"/>
      <dgm:spPr/>
      <dgm:t>
        <a:bodyPr/>
        <a:lstStyle/>
        <a:p>
          <a:pPr rtl="0"/>
          <a:r>
            <a:rPr lang="en-US" sz="1600"/>
            <a:t>None had prior echinocandin treatment</a:t>
          </a:r>
        </a:p>
      </dgm:t>
    </dgm:pt>
    <dgm:pt modelId="{23943C1B-77B0-4397-8405-DC9543880DF0}" type="parTrans" cxnId="{DAA291E5-9EE9-4C35-931C-DF44666CEEFF}">
      <dgm:prSet/>
      <dgm:spPr/>
      <dgm:t>
        <a:bodyPr/>
        <a:lstStyle/>
        <a:p>
          <a:endParaRPr lang="en-US"/>
        </a:p>
      </dgm:t>
    </dgm:pt>
    <dgm:pt modelId="{BC336BD4-1A7C-4BA3-A076-7E1681760DD8}" type="sibTrans" cxnId="{DAA291E5-9EE9-4C35-931C-DF44666CEEFF}">
      <dgm:prSet/>
      <dgm:spPr/>
      <dgm:t>
        <a:bodyPr/>
        <a:lstStyle/>
        <a:p>
          <a:endParaRPr lang="en-US"/>
        </a:p>
      </dgm:t>
    </dgm:pt>
    <dgm:pt modelId="{9392529D-E03A-4D8B-82D6-9F82F83B4DCF}">
      <dgm:prSet phldrT="[Text]" custT="1"/>
      <dgm:spPr/>
      <dgm:t>
        <a:bodyPr/>
        <a:lstStyle/>
        <a:p>
          <a:r>
            <a:rPr lang="en-US" sz="1600"/>
            <a:t>First evidence of spread of pan-or echinocandin-resistant strains</a:t>
          </a:r>
        </a:p>
      </dgm:t>
    </dgm:pt>
    <dgm:pt modelId="{0E188046-6B99-4472-9602-80139E776BA9}" type="parTrans" cxnId="{EECA0757-7FAB-4F58-B925-F1594E5CAE8E}">
      <dgm:prSet/>
      <dgm:spPr/>
      <dgm:t>
        <a:bodyPr/>
        <a:lstStyle/>
        <a:p>
          <a:endParaRPr lang="en-US"/>
        </a:p>
      </dgm:t>
    </dgm:pt>
    <dgm:pt modelId="{46B4309A-5B28-4178-8680-5B5141D00AFD}" type="sibTrans" cxnId="{EECA0757-7FAB-4F58-B925-F1594E5CAE8E}">
      <dgm:prSet/>
      <dgm:spPr/>
      <dgm:t>
        <a:bodyPr/>
        <a:lstStyle/>
        <a:p>
          <a:endParaRPr lang="en-US"/>
        </a:p>
      </dgm:t>
    </dgm:pt>
    <dgm:pt modelId="{9F7A139E-13F2-499C-9EB5-A35C23962995}" type="pres">
      <dgm:prSet presAssocID="{3E9AF9C3-D8EB-4FCE-865C-9D29790954B8}" presName="linear" presStyleCnt="0">
        <dgm:presLayoutVars>
          <dgm:dir/>
          <dgm:resizeHandles val="exact"/>
        </dgm:presLayoutVars>
      </dgm:prSet>
      <dgm:spPr/>
    </dgm:pt>
    <dgm:pt modelId="{D52C3930-53D2-4F9D-AE33-9B4B628BD7A6}" type="pres">
      <dgm:prSet presAssocID="{8E7EFCF5-0C49-4443-BF1D-F6D0C26C1103}" presName="comp" presStyleCnt="0"/>
      <dgm:spPr/>
    </dgm:pt>
    <dgm:pt modelId="{AB47C832-7E82-4C2D-BF42-2089E62DF42C}" type="pres">
      <dgm:prSet presAssocID="{8E7EFCF5-0C49-4443-BF1D-F6D0C26C1103}" presName="box" presStyleLbl="node1" presStyleIdx="0" presStyleCnt="3" custLinFactNeighborX="-165"/>
      <dgm:spPr/>
    </dgm:pt>
    <dgm:pt modelId="{54C592CE-ACAF-4448-A226-F8E7475DD8F5}" type="pres">
      <dgm:prSet presAssocID="{8E7EFCF5-0C49-4443-BF1D-F6D0C26C1103}" presName="img"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t="-35000" b="-35000"/>
          </a:stretch>
        </a:blipFill>
      </dgm:spPr>
      <dgm:extLst>
        <a:ext uri="{E40237B7-FDA0-4F09-8148-C483321AD2D9}">
          <dgm14:cNvPr xmlns:dgm14="http://schemas.microsoft.com/office/drawing/2010/diagram" id="0" name="" descr="Map with pin with solid fill"/>
        </a:ext>
      </dgm:extLst>
    </dgm:pt>
    <dgm:pt modelId="{EEE08784-4E47-484C-9C55-FCB9A745B339}" type="pres">
      <dgm:prSet presAssocID="{8E7EFCF5-0C49-4443-BF1D-F6D0C26C1103}" presName="text" presStyleLbl="node1" presStyleIdx="0" presStyleCnt="3">
        <dgm:presLayoutVars>
          <dgm:bulletEnabled val="1"/>
        </dgm:presLayoutVars>
      </dgm:prSet>
      <dgm:spPr/>
    </dgm:pt>
    <dgm:pt modelId="{BD8A183F-DC61-4D99-B09B-D22655BC4B76}" type="pres">
      <dgm:prSet presAssocID="{F983C52E-79DA-4868-8A62-0FC9055658E0}" presName="spacer" presStyleCnt="0"/>
      <dgm:spPr/>
    </dgm:pt>
    <dgm:pt modelId="{98F6A6C5-D684-4A8B-B5BE-6416CBE0C728}" type="pres">
      <dgm:prSet presAssocID="{B5037574-0B33-42D2-81F6-23DFD656BD3C}" presName="comp" presStyleCnt="0"/>
      <dgm:spPr/>
    </dgm:pt>
    <dgm:pt modelId="{D04201C8-A82C-425A-BB85-5D1A43E2063E}" type="pres">
      <dgm:prSet presAssocID="{B5037574-0B33-42D2-81F6-23DFD656BD3C}" presName="box" presStyleLbl="node1" presStyleIdx="1" presStyleCnt="3" custLinFactNeighborX="11162" custLinFactNeighborY="-742"/>
      <dgm:spPr/>
    </dgm:pt>
    <dgm:pt modelId="{C43B3130-F48B-4B8D-85B6-BB41EE603489}" type="pres">
      <dgm:prSet presAssocID="{B5037574-0B33-42D2-81F6-23DFD656BD3C}" presName="img" presStyleLbl="f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t="-33000" b="-33000"/>
          </a:stretch>
        </a:blipFill>
      </dgm:spPr>
      <dgm:extLst>
        <a:ext uri="{E40237B7-FDA0-4F09-8148-C483321AD2D9}">
          <dgm14:cNvPr xmlns:dgm14="http://schemas.microsoft.com/office/drawing/2010/diagram" id="0" name="" descr="Medicine with solid fill"/>
        </a:ext>
      </dgm:extLst>
    </dgm:pt>
    <dgm:pt modelId="{FB65641D-3A47-4388-BC09-CC637924A374}" type="pres">
      <dgm:prSet presAssocID="{B5037574-0B33-42D2-81F6-23DFD656BD3C}" presName="text" presStyleLbl="node1" presStyleIdx="1" presStyleCnt="3">
        <dgm:presLayoutVars>
          <dgm:bulletEnabled val="1"/>
        </dgm:presLayoutVars>
      </dgm:prSet>
      <dgm:spPr/>
    </dgm:pt>
    <dgm:pt modelId="{55D43F01-A73D-49AB-B0CE-262C5EA36B63}" type="pres">
      <dgm:prSet presAssocID="{BC336BD4-1A7C-4BA3-A076-7E1681760DD8}" presName="spacer" presStyleCnt="0"/>
      <dgm:spPr/>
    </dgm:pt>
    <dgm:pt modelId="{4212979E-F360-4167-8BAC-D412CC03CDB3}" type="pres">
      <dgm:prSet presAssocID="{9392529D-E03A-4D8B-82D6-9F82F83B4DCF}" presName="comp" presStyleCnt="0"/>
      <dgm:spPr/>
    </dgm:pt>
    <dgm:pt modelId="{D8B1F508-8080-4266-B194-1A2706800E00}" type="pres">
      <dgm:prSet presAssocID="{9392529D-E03A-4D8B-82D6-9F82F83B4DCF}" presName="box" presStyleLbl="node1" presStyleIdx="2" presStyleCnt="3" custLinFactNeighborY="6157"/>
      <dgm:spPr/>
    </dgm:pt>
    <dgm:pt modelId="{E78E9D20-28DE-40FE-8FD3-1BBF1967CBCC}" type="pres">
      <dgm:prSet presAssocID="{9392529D-E03A-4D8B-82D6-9F82F83B4DCF}" presName="img" presStyleLbl="f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t="-33000" b="-33000"/>
          </a:stretch>
        </a:blipFill>
      </dgm:spPr>
      <dgm:extLst>
        <a:ext uri="{E40237B7-FDA0-4F09-8148-C483321AD2D9}">
          <dgm14:cNvPr xmlns:dgm14="http://schemas.microsoft.com/office/drawing/2010/diagram" id="0" name="" descr="Group with solid fill"/>
        </a:ext>
      </dgm:extLst>
    </dgm:pt>
    <dgm:pt modelId="{CD379D70-B49C-4E7A-80CD-53B92FDDDD1F}" type="pres">
      <dgm:prSet presAssocID="{9392529D-E03A-4D8B-82D6-9F82F83B4DCF}" presName="text" presStyleLbl="node1" presStyleIdx="2" presStyleCnt="3">
        <dgm:presLayoutVars>
          <dgm:bulletEnabled val="1"/>
        </dgm:presLayoutVars>
      </dgm:prSet>
      <dgm:spPr/>
    </dgm:pt>
  </dgm:ptLst>
  <dgm:cxnLst>
    <dgm:cxn modelId="{3DA6A114-E815-4A6F-BB75-F23E64A11EA5}" type="presOf" srcId="{8E7EFCF5-0C49-4443-BF1D-F6D0C26C1103}" destId="{EEE08784-4E47-484C-9C55-FCB9A745B339}" srcOrd="1" destOrd="0" presId="urn:microsoft.com/office/officeart/2005/8/layout/vList4"/>
    <dgm:cxn modelId="{2CCDDF65-3BBE-4571-8797-3ACB39617EEA}" srcId="{3E9AF9C3-D8EB-4FCE-865C-9D29790954B8}" destId="{8E7EFCF5-0C49-4443-BF1D-F6D0C26C1103}" srcOrd="0" destOrd="0" parTransId="{F189ED0A-D807-4FF8-A238-3C15DACB6BF5}" sibTransId="{F983C52E-79DA-4868-8A62-0FC9055658E0}"/>
    <dgm:cxn modelId="{EECA0757-7FAB-4F58-B925-F1594E5CAE8E}" srcId="{3E9AF9C3-D8EB-4FCE-865C-9D29790954B8}" destId="{9392529D-E03A-4D8B-82D6-9F82F83B4DCF}" srcOrd="2" destOrd="0" parTransId="{0E188046-6B99-4472-9602-80139E776BA9}" sibTransId="{46B4309A-5B28-4178-8680-5B5141D00AFD}"/>
    <dgm:cxn modelId="{63113F89-DC99-4CF1-84A9-B65EA3F3F2E7}" type="presOf" srcId="{9392529D-E03A-4D8B-82D6-9F82F83B4DCF}" destId="{D8B1F508-8080-4266-B194-1A2706800E00}" srcOrd="0" destOrd="0" presId="urn:microsoft.com/office/officeart/2005/8/layout/vList4"/>
    <dgm:cxn modelId="{4BFEDEA3-8E0B-4D13-9041-3F05152DE5CA}" type="presOf" srcId="{8E7EFCF5-0C49-4443-BF1D-F6D0C26C1103}" destId="{AB47C832-7E82-4C2D-BF42-2089E62DF42C}" srcOrd="0" destOrd="0" presId="urn:microsoft.com/office/officeart/2005/8/layout/vList4"/>
    <dgm:cxn modelId="{35C6F6B8-4B67-4C2E-9F4A-1362A37B0525}" type="presOf" srcId="{3E9AF9C3-D8EB-4FCE-865C-9D29790954B8}" destId="{9F7A139E-13F2-499C-9EB5-A35C23962995}" srcOrd="0" destOrd="0" presId="urn:microsoft.com/office/officeart/2005/8/layout/vList4"/>
    <dgm:cxn modelId="{626E85C7-D0FA-4CF7-80BA-0EA32C7C9E1A}" type="presOf" srcId="{B5037574-0B33-42D2-81F6-23DFD656BD3C}" destId="{FB65641D-3A47-4388-BC09-CC637924A374}" srcOrd="1" destOrd="0" presId="urn:microsoft.com/office/officeart/2005/8/layout/vList4"/>
    <dgm:cxn modelId="{381406CA-FAD4-4B61-918A-F18E549B9575}" type="presOf" srcId="{B5037574-0B33-42D2-81F6-23DFD656BD3C}" destId="{D04201C8-A82C-425A-BB85-5D1A43E2063E}" srcOrd="0" destOrd="0" presId="urn:microsoft.com/office/officeart/2005/8/layout/vList4"/>
    <dgm:cxn modelId="{DFC304D5-0ECA-4A23-9830-22EC9FA190A8}" type="presOf" srcId="{9392529D-E03A-4D8B-82D6-9F82F83B4DCF}" destId="{CD379D70-B49C-4E7A-80CD-53B92FDDDD1F}" srcOrd="1" destOrd="0" presId="urn:microsoft.com/office/officeart/2005/8/layout/vList4"/>
    <dgm:cxn modelId="{DAA291E5-9EE9-4C35-931C-DF44666CEEFF}" srcId="{3E9AF9C3-D8EB-4FCE-865C-9D29790954B8}" destId="{B5037574-0B33-42D2-81F6-23DFD656BD3C}" srcOrd="1" destOrd="0" parTransId="{23943C1B-77B0-4397-8405-DC9543880DF0}" sibTransId="{BC336BD4-1A7C-4BA3-A076-7E1681760DD8}"/>
    <dgm:cxn modelId="{D8259D08-BA5E-4C8F-91E9-FA7B623A0B15}" type="presParOf" srcId="{9F7A139E-13F2-499C-9EB5-A35C23962995}" destId="{D52C3930-53D2-4F9D-AE33-9B4B628BD7A6}" srcOrd="0" destOrd="0" presId="urn:microsoft.com/office/officeart/2005/8/layout/vList4"/>
    <dgm:cxn modelId="{473A4CA7-7578-4C2E-BC21-22214193AED5}" type="presParOf" srcId="{D52C3930-53D2-4F9D-AE33-9B4B628BD7A6}" destId="{AB47C832-7E82-4C2D-BF42-2089E62DF42C}" srcOrd="0" destOrd="0" presId="urn:microsoft.com/office/officeart/2005/8/layout/vList4"/>
    <dgm:cxn modelId="{897511FA-F514-428F-A6E1-36BE16945C4C}" type="presParOf" srcId="{D52C3930-53D2-4F9D-AE33-9B4B628BD7A6}" destId="{54C592CE-ACAF-4448-A226-F8E7475DD8F5}" srcOrd="1" destOrd="0" presId="urn:microsoft.com/office/officeart/2005/8/layout/vList4"/>
    <dgm:cxn modelId="{2197FB52-552B-4F6E-B38D-11EC43034716}" type="presParOf" srcId="{D52C3930-53D2-4F9D-AE33-9B4B628BD7A6}" destId="{EEE08784-4E47-484C-9C55-FCB9A745B339}" srcOrd="2" destOrd="0" presId="urn:microsoft.com/office/officeart/2005/8/layout/vList4"/>
    <dgm:cxn modelId="{D97B90AE-2A61-45E9-84EE-0BF6042F13C6}" type="presParOf" srcId="{9F7A139E-13F2-499C-9EB5-A35C23962995}" destId="{BD8A183F-DC61-4D99-B09B-D22655BC4B76}" srcOrd="1" destOrd="0" presId="urn:microsoft.com/office/officeart/2005/8/layout/vList4"/>
    <dgm:cxn modelId="{74415E17-ED5B-47E4-AF33-B2C07A66A933}" type="presParOf" srcId="{9F7A139E-13F2-499C-9EB5-A35C23962995}" destId="{98F6A6C5-D684-4A8B-B5BE-6416CBE0C728}" srcOrd="2" destOrd="0" presId="urn:microsoft.com/office/officeart/2005/8/layout/vList4"/>
    <dgm:cxn modelId="{D2030F71-33D3-486F-8A58-AE574E9EFFD7}" type="presParOf" srcId="{98F6A6C5-D684-4A8B-B5BE-6416CBE0C728}" destId="{D04201C8-A82C-425A-BB85-5D1A43E2063E}" srcOrd="0" destOrd="0" presId="urn:microsoft.com/office/officeart/2005/8/layout/vList4"/>
    <dgm:cxn modelId="{813B0CE8-5C25-404E-BCE3-15D47F186D6B}" type="presParOf" srcId="{98F6A6C5-D684-4A8B-B5BE-6416CBE0C728}" destId="{C43B3130-F48B-4B8D-85B6-BB41EE603489}" srcOrd="1" destOrd="0" presId="urn:microsoft.com/office/officeart/2005/8/layout/vList4"/>
    <dgm:cxn modelId="{9848D8CE-2BED-437C-AF15-A2301B10D118}" type="presParOf" srcId="{98F6A6C5-D684-4A8B-B5BE-6416CBE0C728}" destId="{FB65641D-3A47-4388-BC09-CC637924A374}" srcOrd="2" destOrd="0" presId="urn:microsoft.com/office/officeart/2005/8/layout/vList4"/>
    <dgm:cxn modelId="{A32236A6-C0B4-4D4D-B4A0-0464CA73125E}" type="presParOf" srcId="{9F7A139E-13F2-499C-9EB5-A35C23962995}" destId="{55D43F01-A73D-49AB-B0CE-262C5EA36B63}" srcOrd="3" destOrd="0" presId="urn:microsoft.com/office/officeart/2005/8/layout/vList4"/>
    <dgm:cxn modelId="{8CEBC578-30E9-4999-AC57-071D31526C39}" type="presParOf" srcId="{9F7A139E-13F2-499C-9EB5-A35C23962995}" destId="{4212979E-F360-4167-8BAC-D412CC03CDB3}" srcOrd="4" destOrd="0" presId="urn:microsoft.com/office/officeart/2005/8/layout/vList4"/>
    <dgm:cxn modelId="{9C7F0F46-018D-4B60-8440-EE39FDBF50CB}" type="presParOf" srcId="{4212979E-F360-4167-8BAC-D412CC03CDB3}" destId="{D8B1F508-8080-4266-B194-1A2706800E00}" srcOrd="0" destOrd="0" presId="urn:microsoft.com/office/officeart/2005/8/layout/vList4"/>
    <dgm:cxn modelId="{E5F7FBA4-01F0-43E7-AF0C-96075721DE05}" type="presParOf" srcId="{4212979E-F360-4167-8BAC-D412CC03CDB3}" destId="{E78E9D20-28DE-40FE-8FD3-1BBF1967CBCC}" srcOrd="1" destOrd="0" presId="urn:microsoft.com/office/officeart/2005/8/layout/vList4"/>
    <dgm:cxn modelId="{7D9930A4-442C-4371-B293-9B74947CB9FA}" type="presParOf" srcId="{4212979E-F360-4167-8BAC-D412CC03CDB3}" destId="{CD379D70-B49C-4E7A-80CD-53B92FDDDD1F}"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AF8FCE-2CAD-42E4-AD1C-AC39422D8231}" type="doc">
      <dgm:prSet loTypeId="urn:microsoft.com/office/officeart/2005/8/layout/vList3" loCatId="list" qsTypeId="urn:microsoft.com/office/officeart/2005/8/quickstyle/simple1" qsCatId="simple" csTypeId="urn:microsoft.com/office/officeart/2005/8/colors/colorful3" csCatId="colorful" phldr="1"/>
      <dgm:spPr/>
      <dgm:t>
        <a:bodyPr/>
        <a:lstStyle/>
        <a:p>
          <a:endParaRPr lang="en-US"/>
        </a:p>
      </dgm:t>
    </dgm:pt>
    <dgm:pt modelId="{1C6E0CF9-A96D-4117-AFF2-BB15F0D02F9E}">
      <dgm:prSet/>
      <dgm:spPr/>
      <dgm:t>
        <a:bodyPr/>
        <a:lstStyle/>
        <a:p>
          <a:r>
            <a:rPr lang="en-US" b="1" i="1" dirty="0"/>
            <a:t>C. auris</a:t>
          </a:r>
          <a:r>
            <a:rPr lang="en-US" b="1" dirty="0"/>
            <a:t> overall demonstrates low genetic diversity within clades</a:t>
          </a:r>
          <a:endParaRPr lang="en-US" dirty="0"/>
        </a:p>
      </dgm:t>
    </dgm:pt>
    <dgm:pt modelId="{E665D58A-93A0-467E-86F1-82375BAFDD14}" type="parTrans" cxnId="{4E8DD57B-7443-40E8-A195-51BAAC0DC54F}">
      <dgm:prSet/>
      <dgm:spPr/>
      <dgm:t>
        <a:bodyPr/>
        <a:lstStyle/>
        <a:p>
          <a:endParaRPr lang="en-US"/>
        </a:p>
      </dgm:t>
    </dgm:pt>
    <dgm:pt modelId="{18FAEAD5-0277-4F65-98B0-FD782FEB6175}" type="sibTrans" cxnId="{4E8DD57B-7443-40E8-A195-51BAAC0DC54F}">
      <dgm:prSet/>
      <dgm:spPr/>
      <dgm:t>
        <a:bodyPr/>
        <a:lstStyle/>
        <a:p>
          <a:endParaRPr lang="en-US"/>
        </a:p>
      </dgm:t>
    </dgm:pt>
    <dgm:pt modelId="{12B93AD8-059F-4477-8701-56CB0CC905D3}">
      <dgm:prSet/>
      <dgm:spPr/>
      <dgm:t>
        <a:bodyPr/>
        <a:lstStyle/>
        <a:p>
          <a:pPr rtl="0"/>
          <a:r>
            <a:rPr lang="en-US" b="1" dirty="0"/>
            <a:t>Echinocandin resistance detected in all three major clades </a:t>
          </a:r>
          <a:r>
            <a:rPr lang="en-US" b="1" dirty="0">
              <a:latin typeface="Myriad Web Pro"/>
            </a:rPr>
            <a:t>circulating in the</a:t>
          </a:r>
          <a:r>
            <a:rPr lang="en-US" b="1" dirty="0"/>
            <a:t> </a:t>
          </a:r>
          <a:r>
            <a:rPr lang="en-US" b="1" dirty="0">
              <a:latin typeface="Myriad Web Pro"/>
            </a:rPr>
            <a:t>U.S.</a:t>
          </a:r>
          <a:endParaRPr lang="en-US" dirty="0"/>
        </a:p>
      </dgm:t>
    </dgm:pt>
    <dgm:pt modelId="{61C790CD-E91A-4B8D-93C9-09B52534FA99}" type="parTrans" cxnId="{ADD7A47A-B8AD-45EB-8626-A549E05CD0E8}">
      <dgm:prSet/>
      <dgm:spPr/>
      <dgm:t>
        <a:bodyPr/>
        <a:lstStyle/>
        <a:p>
          <a:endParaRPr lang="en-US"/>
        </a:p>
      </dgm:t>
    </dgm:pt>
    <dgm:pt modelId="{845E98CB-9208-4EF7-80E1-627781D5332F}" type="sibTrans" cxnId="{ADD7A47A-B8AD-45EB-8626-A549E05CD0E8}">
      <dgm:prSet/>
      <dgm:spPr/>
      <dgm:t>
        <a:bodyPr/>
        <a:lstStyle/>
        <a:p>
          <a:endParaRPr lang="en-US"/>
        </a:p>
      </dgm:t>
    </dgm:pt>
    <dgm:pt modelId="{04A1A996-8C82-4A52-983F-3D6E64B73625}">
      <dgm:prSet/>
      <dgm:spPr/>
      <dgm:t>
        <a:bodyPr/>
        <a:lstStyle/>
        <a:p>
          <a:pPr rtl="0"/>
          <a:r>
            <a:rPr lang="en-US" b="1" dirty="0"/>
            <a:t>92% of </a:t>
          </a:r>
          <a:r>
            <a:rPr lang="en-US" b="1" dirty="0">
              <a:latin typeface="Myriad Web Pro"/>
            </a:rPr>
            <a:t>ech-r</a:t>
          </a:r>
          <a:r>
            <a:rPr lang="en-US" b="1" dirty="0"/>
            <a:t> </a:t>
          </a:r>
          <a:r>
            <a:rPr lang="en-US" b="1" dirty="0">
              <a:latin typeface="Myriad Web Pro"/>
            </a:rPr>
            <a:t>isolates had an</a:t>
          </a:r>
          <a:r>
            <a:rPr lang="en-US" b="1" dirty="0"/>
            <a:t> </a:t>
          </a:r>
          <a:r>
            <a:rPr lang="en-US" b="1" i="1" dirty="0"/>
            <a:t>FKS1</a:t>
          </a:r>
          <a:r>
            <a:rPr lang="en-US" b="1" dirty="0"/>
            <a:t> mutation.</a:t>
          </a:r>
          <a:endParaRPr lang="en-US" dirty="0"/>
        </a:p>
      </dgm:t>
    </dgm:pt>
    <dgm:pt modelId="{045670F4-275F-42FB-A45E-793A284DA1CF}" type="parTrans" cxnId="{A3E24013-4248-4079-9EC8-7CEAD1301BBC}">
      <dgm:prSet/>
      <dgm:spPr/>
      <dgm:t>
        <a:bodyPr/>
        <a:lstStyle/>
        <a:p>
          <a:endParaRPr lang="en-US"/>
        </a:p>
      </dgm:t>
    </dgm:pt>
    <dgm:pt modelId="{6B71B625-B88D-417D-9221-EDB4FDA4CC96}" type="sibTrans" cxnId="{A3E24013-4248-4079-9EC8-7CEAD1301BBC}">
      <dgm:prSet/>
      <dgm:spPr/>
      <dgm:t>
        <a:bodyPr/>
        <a:lstStyle/>
        <a:p>
          <a:endParaRPr lang="en-US"/>
        </a:p>
      </dgm:t>
    </dgm:pt>
    <dgm:pt modelId="{FFEF7F13-A9B3-4212-936C-9979C5965B33}">
      <dgm:prSet/>
      <dgm:spPr/>
      <dgm:t>
        <a:bodyPr/>
        <a:lstStyle/>
        <a:p>
          <a:pPr rtl="0"/>
          <a:r>
            <a:rPr lang="en-US" b="1" dirty="0"/>
            <a:t>Cluster of </a:t>
          </a:r>
          <a:r>
            <a:rPr lang="en-US" b="1" dirty="0">
              <a:latin typeface="Myriad Web Pro"/>
            </a:rPr>
            <a:t>ech-r isolates </a:t>
          </a:r>
          <a:r>
            <a:rPr lang="en-US" b="1" dirty="0"/>
            <a:t>in same metro area</a:t>
          </a:r>
          <a:r>
            <a:rPr lang="en-US" b="1" dirty="0">
              <a:latin typeface="Myriad Web Pro"/>
            </a:rPr>
            <a:t> were genetically related</a:t>
          </a:r>
          <a:endParaRPr lang="en-US" b="1" dirty="0"/>
        </a:p>
      </dgm:t>
    </dgm:pt>
    <dgm:pt modelId="{978A2EB1-344F-4B5E-A7F9-79D119D5CE6F}" type="parTrans" cxnId="{D3D9F11A-FFAC-4D9F-B2DB-C898CF50596F}">
      <dgm:prSet/>
      <dgm:spPr/>
      <dgm:t>
        <a:bodyPr/>
        <a:lstStyle/>
        <a:p>
          <a:endParaRPr lang="en-US"/>
        </a:p>
      </dgm:t>
    </dgm:pt>
    <dgm:pt modelId="{73EB891B-0DB6-46D2-9E8E-6143B858D701}" type="sibTrans" cxnId="{D3D9F11A-FFAC-4D9F-B2DB-C898CF50596F}">
      <dgm:prSet/>
      <dgm:spPr/>
      <dgm:t>
        <a:bodyPr/>
        <a:lstStyle/>
        <a:p>
          <a:endParaRPr lang="en-US"/>
        </a:p>
      </dgm:t>
    </dgm:pt>
    <dgm:pt modelId="{CF10E70E-7710-470B-A881-3AE6E5E6E7AE}">
      <dgm:prSet/>
      <dgm:spPr/>
      <dgm:t>
        <a:bodyPr/>
        <a:lstStyle/>
        <a:p>
          <a:pPr rtl="0"/>
          <a:r>
            <a:rPr lang="en-US" b="1" dirty="0"/>
            <a:t>Challenge:  </a:t>
          </a:r>
          <a:r>
            <a:rPr lang="en-US" b="1" dirty="0">
              <a:latin typeface="Myriad Web Pro"/>
            </a:rPr>
            <a:t>WGS-based mutation</a:t>
          </a:r>
          <a:r>
            <a:rPr lang="en-US" b="1" dirty="0"/>
            <a:t> detection not CLIA-validated</a:t>
          </a:r>
          <a:endParaRPr lang="en-US" dirty="0"/>
        </a:p>
      </dgm:t>
    </dgm:pt>
    <dgm:pt modelId="{D1F31504-48A1-4304-BAAD-D46FF21319B6}" type="parTrans" cxnId="{A9973FCC-8803-4C34-945C-6E61953E6FE4}">
      <dgm:prSet/>
      <dgm:spPr/>
      <dgm:t>
        <a:bodyPr/>
        <a:lstStyle/>
        <a:p>
          <a:endParaRPr lang="en-US"/>
        </a:p>
      </dgm:t>
    </dgm:pt>
    <dgm:pt modelId="{658B4D96-55DE-4E38-837C-3AB4DA4A9905}" type="sibTrans" cxnId="{A9973FCC-8803-4C34-945C-6E61953E6FE4}">
      <dgm:prSet/>
      <dgm:spPr/>
      <dgm:t>
        <a:bodyPr/>
        <a:lstStyle/>
        <a:p>
          <a:endParaRPr lang="en-US"/>
        </a:p>
      </dgm:t>
    </dgm:pt>
    <dgm:pt modelId="{8DE2B393-68EB-4B6B-AD15-4DACD263ACB6}">
      <dgm:prSet phldr="0"/>
      <dgm:spPr/>
      <dgm:t>
        <a:bodyPr/>
        <a:lstStyle/>
        <a:p>
          <a:pPr rtl="0"/>
          <a:r>
            <a:rPr lang="en-US" b="1" dirty="0">
              <a:solidFill>
                <a:schemeClr val="bg1"/>
              </a:solidFill>
              <a:latin typeface="Calibri"/>
              <a:ea typeface="Calibri"/>
              <a:cs typeface="Calibri"/>
            </a:rPr>
            <a:t>Ech-r strains were closely related to other strains in the same patient and after echinocandin exposure*</a:t>
          </a:r>
        </a:p>
      </dgm:t>
    </dgm:pt>
    <dgm:pt modelId="{8A487F8D-8417-42E6-A0C2-67B610E10F59}" type="parTrans" cxnId="{0E6385DF-3E93-47F9-A37E-0946CF168F9F}">
      <dgm:prSet/>
      <dgm:spPr/>
      <dgm:t>
        <a:bodyPr/>
        <a:lstStyle/>
        <a:p>
          <a:endParaRPr lang="en-US"/>
        </a:p>
      </dgm:t>
    </dgm:pt>
    <dgm:pt modelId="{AFEE76D8-FCC5-411F-82C7-C3207B5FC6DA}" type="sibTrans" cxnId="{0E6385DF-3E93-47F9-A37E-0946CF168F9F}">
      <dgm:prSet/>
      <dgm:spPr/>
      <dgm:t>
        <a:bodyPr/>
        <a:lstStyle/>
        <a:p>
          <a:endParaRPr lang="en-US"/>
        </a:p>
      </dgm:t>
    </dgm:pt>
    <dgm:pt modelId="{3FDDC810-65BA-49EB-B07C-B51DF7B2346F}" type="pres">
      <dgm:prSet presAssocID="{4DAF8FCE-2CAD-42E4-AD1C-AC39422D8231}" presName="linearFlow" presStyleCnt="0">
        <dgm:presLayoutVars>
          <dgm:dir/>
          <dgm:resizeHandles val="exact"/>
        </dgm:presLayoutVars>
      </dgm:prSet>
      <dgm:spPr/>
    </dgm:pt>
    <dgm:pt modelId="{05FE99F5-A3E2-451B-BB38-4B4542A44453}" type="pres">
      <dgm:prSet presAssocID="{1C6E0CF9-A96D-4117-AFF2-BB15F0D02F9E}" presName="composite" presStyleCnt="0"/>
      <dgm:spPr/>
    </dgm:pt>
    <dgm:pt modelId="{02467B94-8AFB-4896-A1DC-2B579D5377CC}" type="pres">
      <dgm:prSet presAssocID="{1C6E0CF9-A96D-4117-AFF2-BB15F0D02F9E}" presName="imgShp" presStyleLbl="fgImgPlace1" presStyleIdx="0" presStyleCnt="6"/>
      <dgm:spPr>
        <a:blipFill rotWithShape="1">
          <a:blip xmlns:r="http://schemas.openxmlformats.org/officeDocument/2006/relationships" r:embed="rId1">
            <a:duotone>
              <a:schemeClr val="accent3">
                <a:hueOff val="0"/>
                <a:satOff val="0"/>
                <a:lumOff val="0"/>
                <a:alphaOff val="0"/>
                <a:shade val="20000"/>
                <a:satMod val="200000"/>
              </a:schemeClr>
              <a:schemeClr val="accent3">
                <a:hueOff val="0"/>
                <a:satOff val="0"/>
                <a:lumOff val="0"/>
                <a:alphaOff val="0"/>
                <a:tint val="12000"/>
                <a:satMod val="190000"/>
              </a:schemeClr>
            </a:duotone>
          </a:blip>
          <a:srcRect/>
          <a:stretch>
            <a:fillRect/>
          </a:stretch>
        </a:blipFill>
      </dgm:spPr>
    </dgm:pt>
    <dgm:pt modelId="{77046939-B707-41A1-9010-6B168926BFA8}" type="pres">
      <dgm:prSet presAssocID="{1C6E0CF9-A96D-4117-AFF2-BB15F0D02F9E}" presName="txShp" presStyleLbl="node1" presStyleIdx="0" presStyleCnt="6">
        <dgm:presLayoutVars>
          <dgm:bulletEnabled val="1"/>
        </dgm:presLayoutVars>
      </dgm:prSet>
      <dgm:spPr/>
    </dgm:pt>
    <dgm:pt modelId="{736773C3-0321-4603-8412-EB65051D935D}" type="pres">
      <dgm:prSet presAssocID="{18FAEAD5-0277-4F65-98B0-FD782FEB6175}" presName="spacing" presStyleCnt="0"/>
      <dgm:spPr/>
    </dgm:pt>
    <dgm:pt modelId="{3CD78986-F82C-4327-AD97-2E1208A5326D}" type="pres">
      <dgm:prSet presAssocID="{12B93AD8-059F-4477-8701-56CB0CC905D3}" presName="composite" presStyleCnt="0"/>
      <dgm:spPr/>
    </dgm:pt>
    <dgm:pt modelId="{83A7D953-AF06-4291-BF62-69B622EB1446}" type="pres">
      <dgm:prSet presAssocID="{12B93AD8-059F-4477-8701-56CB0CC905D3}" presName="imgShp" presStyleLbl="fgImgPlace1" presStyleIdx="1" presStyleCnt="6"/>
      <dgm:spPr>
        <a:blipFill dpi="0" rotWithShape="1">
          <a:blip xmlns:r="http://schemas.openxmlformats.org/officeDocument/2006/relationships" r:embed="rId2">
            <a:duotone>
              <a:schemeClr val="accent3">
                <a:hueOff val="-64076"/>
                <a:satOff val="-4313"/>
                <a:lumOff val="281"/>
                <a:alphaOff val="0"/>
                <a:shade val="20000"/>
                <a:satMod val="200000"/>
              </a:schemeClr>
              <a:schemeClr val="accent3">
                <a:hueOff val="-64076"/>
                <a:satOff val="-4313"/>
                <a:lumOff val="281"/>
                <a:alphaOff val="0"/>
                <a:tint val="12000"/>
                <a:satMod val="190000"/>
              </a:schemeClr>
            </a:duotone>
          </a:blip>
          <a:srcRect/>
          <a:stretch>
            <a:fillRect l="-8023" t="-5514" r="-2450" b="-4959"/>
          </a:stretch>
        </a:blipFill>
      </dgm:spPr>
      <dgm:extLst>
        <a:ext uri="{E40237B7-FDA0-4F09-8148-C483321AD2D9}">
          <dgm14:cNvPr xmlns:dgm14="http://schemas.microsoft.com/office/drawing/2010/diagram" id="0" name="" descr="Earth globe: Americas with solid fill"/>
        </a:ext>
      </dgm:extLst>
    </dgm:pt>
    <dgm:pt modelId="{602AC766-5C50-4BF5-9493-9AC393814B34}" type="pres">
      <dgm:prSet presAssocID="{12B93AD8-059F-4477-8701-56CB0CC905D3}" presName="txShp" presStyleLbl="node1" presStyleIdx="1" presStyleCnt="6">
        <dgm:presLayoutVars>
          <dgm:bulletEnabled val="1"/>
        </dgm:presLayoutVars>
      </dgm:prSet>
      <dgm:spPr/>
    </dgm:pt>
    <dgm:pt modelId="{80DB5178-3C69-41E9-95C8-2080710500E0}" type="pres">
      <dgm:prSet presAssocID="{845E98CB-9208-4EF7-80E1-627781D5332F}" presName="spacing" presStyleCnt="0"/>
      <dgm:spPr/>
    </dgm:pt>
    <dgm:pt modelId="{695F4548-24BD-4FB9-9A1D-0B9705DA26E1}" type="pres">
      <dgm:prSet presAssocID="{04A1A996-8C82-4A52-983F-3D6E64B73625}" presName="composite" presStyleCnt="0"/>
      <dgm:spPr/>
    </dgm:pt>
    <dgm:pt modelId="{22F9965B-99DA-4A3D-8BC6-69BA89294AC3}" type="pres">
      <dgm:prSet presAssocID="{04A1A996-8C82-4A52-983F-3D6E64B73625}" presName="imgShp" presStyleLbl="fgImgPlace1" presStyleIdx="2" presStyleCnt="6"/>
      <dgm:spPr>
        <a:blipFill rotWithShape="1">
          <a:blip xmlns:r="http://schemas.openxmlformats.org/officeDocument/2006/relationships" r:embed="rId3">
            <a:duotone>
              <a:schemeClr val="accent3">
                <a:hueOff val="-128152"/>
                <a:satOff val="-8626"/>
                <a:lumOff val="562"/>
                <a:alphaOff val="0"/>
                <a:shade val="20000"/>
                <a:satMod val="200000"/>
              </a:schemeClr>
              <a:schemeClr val="accent3">
                <a:hueOff val="-128152"/>
                <a:satOff val="-8626"/>
                <a:lumOff val="562"/>
                <a:alphaOff val="0"/>
                <a:tint val="12000"/>
                <a:satMod val="190000"/>
              </a:schemeClr>
            </a:duotone>
          </a:blip>
          <a:srcRect/>
          <a:stretch>
            <a:fillRect t="-3000" b="-3000"/>
          </a:stretch>
        </a:blipFill>
      </dgm:spPr>
      <dgm:extLst>
        <a:ext uri="{E40237B7-FDA0-4F09-8148-C483321AD2D9}">
          <dgm14:cNvPr xmlns:dgm14="http://schemas.microsoft.com/office/drawing/2010/diagram" id="0" name="" descr="Fingerprint with solid fill"/>
        </a:ext>
      </dgm:extLst>
    </dgm:pt>
    <dgm:pt modelId="{B69B30B0-F4B3-4B55-9F23-9709E3410C89}" type="pres">
      <dgm:prSet presAssocID="{04A1A996-8C82-4A52-983F-3D6E64B73625}" presName="txShp" presStyleLbl="node1" presStyleIdx="2" presStyleCnt="6">
        <dgm:presLayoutVars>
          <dgm:bulletEnabled val="1"/>
        </dgm:presLayoutVars>
      </dgm:prSet>
      <dgm:spPr/>
    </dgm:pt>
    <dgm:pt modelId="{1CDD79EA-34AD-44C6-9034-62476435A1A9}" type="pres">
      <dgm:prSet presAssocID="{6B71B625-B88D-417D-9221-EDB4FDA4CC96}" presName="spacing" presStyleCnt="0"/>
      <dgm:spPr/>
    </dgm:pt>
    <dgm:pt modelId="{AC0A3DA0-8854-4F0E-918C-5EECA34759B9}" type="pres">
      <dgm:prSet presAssocID="{FFEF7F13-A9B3-4212-936C-9979C5965B33}" presName="composite" presStyleCnt="0"/>
      <dgm:spPr/>
    </dgm:pt>
    <dgm:pt modelId="{018A87A3-ED56-4962-A173-302CA4415D86}" type="pres">
      <dgm:prSet presAssocID="{FFEF7F13-A9B3-4212-936C-9979C5965B33}" presName="imgShp" presStyleLbl="fgImgPlace1" presStyleIdx="3" presStyleCnt="6"/>
      <dgm:spPr>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City with solid fill"/>
        </a:ext>
      </dgm:extLst>
    </dgm:pt>
    <dgm:pt modelId="{C62C81AB-C43D-4E0D-8D21-B00892CCB92C}" type="pres">
      <dgm:prSet presAssocID="{FFEF7F13-A9B3-4212-936C-9979C5965B33}" presName="txShp" presStyleLbl="node1" presStyleIdx="3" presStyleCnt="6">
        <dgm:presLayoutVars>
          <dgm:bulletEnabled val="1"/>
        </dgm:presLayoutVars>
      </dgm:prSet>
      <dgm:spPr/>
    </dgm:pt>
    <dgm:pt modelId="{A730C213-CB2F-44F9-A89E-7C8A9B52E096}" type="pres">
      <dgm:prSet presAssocID="{73EB891B-0DB6-46D2-9E8E-6143B858D701}" presName="spacing" presStyleCnt="0"/>
      <dgm:spPr/>
    </dgm:pt>
    <dgm:pt modelId="{6E580079-4BAC-4430-9BE5-A60C0DC266CF}" type="pres">
      <dgm:prSet presAssocID="{8DE2B393-68EB-4B6B-AD15-4DACD263ACB6}" presName="composite" presStyleCnt="0"/>
      <dgm:spPr/>
    </dgm:pt>
    <dgm:pt modelId="{B6BE79BA-D836-40F3-A690-A9C2EEC761DF}" type="pres">
      <dgm:prSet presAssocID="{8DE2B393-68EB-4B6B-AD15-4DACD263ACB6}" presName="imgShp" presStyleLbl="fgImgPlace1" presStyleIdx="4" presStyleCnt="6"/>
      <dgm:spPr>
        <a:blipFill dpi="0" rotWithShape="1">
          <a:blip xmlns:r="http://schemas.openxmlformats.org/officeDocument/2006/relationships" r:embed="rId6">
            <a:duotone>
              <a:schemeClr val="accent3">
                <a:hueOff val="-256303"/>
                <a:satOff val="-17253"/>
                <a:lumOff val="1125"/>
                <a:alphaOff val="0"/>
                <a:shade val="20000"/>
                <a:satMod val="200000"/>
              </a:schemeClr>
              <a:schemeClr val="accent3">
                <a:hueOff val="-256303"/>
                <a:satOff val="-17253"/>
                <a:lumOff val="1125"/>
                <a:alphaOff val="0"/>
                <a:tint val="12000"/>
                <a:satMod val="190000"/>
              </a:schemeClr>
            </a:duotone>
          </a:blip>
          <a:srcRect/>
          <a:stretch>
            <a:fillRect l="-29750" t="-24736" r="-27742" b="-32756"/>
          </a:stretch>
        </a:blipFill>
      </dgm:spPr>
      <dgm:extLst>
        <a:ext uri="{E40237B7-FDA0-4F09-8148-C483321AD2D9}">
          <dgm14:cNvPr xmlns:dgm14="http://schemas.microsoft.com/office/drawing/2010/diagram" id="0" name="" descr="Transfer with solid fill"/>
        </a:ext>
      </dgm:extLst>
    </dgm:pt>
    <dgm:pt modelId="{4DF49D98-99D9-481C-9956-9E9EE794054A}" type="pres">
      <dgm:prSet presAssocID="{8DE2B393-68EB-4B6B-AD15-4DACD263ACB6}" presName="txShp" presStyleLbl="node1" presStyleIdx="4" presStyleCnt="6">
        <dgm:presLayoutVars>
          <dgm:bulletEnabled val="1"/>
        </dgm:presLayoutVars>
      </dgm:prSet>
      <dgm:spPr/>
    </dgm:pt>
    <dgm:pt modelId="{56FD6378-41DE-44ED-81F2-AB1EC15865DA}" type="pres">
      <dgm:prSet presAssocID="{AFEE76D8-FCC5-411F-82C7-C3207B5FC6DA}" presName="spacing" presStyleCnt="0"/>
      <dgm:spPr/>
    </dgm:pt>
    <dgm:pt modelId="{7682B5FB-0367-4BC4-BDF7-2828B83611DA}" type="pres">
      <dgm:prSet presAssocID="{CF10E70E-7710-470B-A881-3AE6E5E6E7AE}" presName="composite" presStyleCnt="0"/>
      <dgm:spPr/>
    </dgm:pt>
    <dgm:pt modelId="{BCF0111F-B928-4D22-BCD4-526E1A27F485}" type="pres">
      <dgm:prSet presAssocID="{CF10E70E-7710-470B-A881-3AE6E5E6E7AE}" presName="imgShp" presStyleLbl="fgImgPlace1" presStyleIdx="5" presStyleCnt="6" custFlipVert="0"/>
      <dgm:spPr>
        <a:blipFill dpi="0" rotWithShape="1">
          <a:blip xmlns:r="http://schemas.openxmlformats.org/officeDocument/2006/relationships" r:embed="rId7">
            <a:duotone>
              <a:schemeClr val="accent3">
                <a:hueOff val="-320379"/>
                <a:satOff val="-21566"/>
                <a:lumOff val="1406"/>
                <a:alphaOff val="0"/>
                <a:shade val="20000"/>
                <a:satMod val="200000"/>
              </a:schemeClr>
              <a:schemeClr val="accent3">
                <a:hueOff val="-320379"/>
                <a:satOff val="-21566"/>
                <a:lumOff val="1406"/>
                <a:alphaOff val="0"/>
                <a:tint val="12000"/>
                <a:satMod val="190000"/>
              </a:schemeClr>
            </a:duotone>
          </a:blip>
          <a:srcRect/>
          <a:stretch>
            <a:fillRect l="10015" t="6821" r="9329" b="12522"/>
          </a:stretch>
        </a:blipFill>
      </dgm:spPr>
      <dgm:extLst>
        <a:ext uri="{E40237B7-FDA0-4F09-8148-C483321AD2D9}">
          <dgm14:cNvPr xmlns:dgm14="http://schemas.microsoft.com/office/drawing/2010/diagram" id="0" name="" descr="Clipboard Partially Crossed with solid fill"/>
        </a:ext>
      </dgm:extLst>
    </dgm:pt>
    <dgm:pt modelId="{987F1BD5-7738-48EA-A0FA-4A38090B6031}" type="pres">
      <dgm:prSet presAssocID="{CF10E70E-7710-470B-A881-3AE6E5E6E7AE}" presName="txShp" presStyleLbl="node1" presStyleIdx="5" presStyleCnt="6">
        <dgm:presLayoutVars>
          <dgm:bulletEnabled val="1"/>
        </dgm:presLayoutVars>
      </dgm:prSet>
      <dgm:spPr/>
    </dgm:pt>
  </dgm:ptLst>
  <dgm:cxnLst>
    <dgm:cxn modelId="{944CAF07-1166-4327-9E43-B361E15015A6}" type="presOf" srcId="{8DE2B393-68EB-4B6B-AD15-4DACD263ACB6}" destId="{4DF49D98-99D9-481C-9956-9E9EE794054A}" srcOrd="0" destOrd="0" presId="urn:microsoft.com/office/officeart/2005/8/layout/vList3"/>
    <dgm:cxn modelId="{A3E24013-4248-4079-9EC8-7CEAD1301BBC}" srcId="{4DAF8FCE-2CAD-42E4-AD1C-AC39422D8231}" destId="{04A1A996-8C82-4A52-983F-3D6E64B73625}" srcOrd="2" destOrd="0" parTransId="{045670F4-275F-42FB-A45E-793A284DA1CF}" sibTransId="{6B71B625-B88D-417D-9221-EDB4FDA4CC96}"/>
    <dgm:cxn modelId="{D3D9F11A-FFAC-4D9F-B2DB-C898CF50596F}" srcId="{4DAF8FCE-2CAD-42E4-AD1C-AC39422D8231}" destId="{FFEF7F13-A9B3-4212-936C-9979C5965B33}" srcOrd="3" destOrd="0" parTransId="{978A2EB1-344F-4B5E-A7F9-79D119D5CE6F}" sibTransId="{73EB891B-0DB6-46D2-9E8E-6143B858D701}"/>
    <dgm:cxn modelId="{391FF356-2991-4908-81CC-3A2C4C428415}" type="presOf" srcId="{CF10E70E-7710-470B-A881-3AE6E5E6E7AE}" destId="{987F1BD5-7738-48EA-A0FA-4A38090B6031}" srcOrd="0" destOrd="0" presId="urn:microsoft.com/office/officeart/2005/8/layout/vList3"/>
    <dgm:cxn modelId="{6E30A078-B886-4B75-A77A-76BD9CA7A97E}" type="presOf" srcId="{FFEF7F13-A9B3-4212-936C-9979C5965B33}" destId="{C62C81AB-C43D-4E0D-8D21-B00892CCB92C}" srcOrd="0" destOrd="0" presId="urn:microsoft.com/office/officeart/2005/8/layout/vList3"/>
    <dgm:cxn modelId="{ADD7A47A-B8AD-45EB-8626-A549E05CD0E8}" srcId="{4DAF8FCE-2CAD-42E4-AD1C-AC39422D8231}" destId="{12B93AD8-059F-4477-8701-56CB0CC905D3}" srcOrd="1" destOrd="0" parTransId="{61C790CD-E91A-4B8D-93C9-09B52534FA99}" sibTransId="{845E98CB-9208-4EF7-80E1-627781D5332F}"/>
    <dgm:cxn modelId="{4E8DD57B-7443-40E8-A195-51BAAC0DC54F}" srcId="{4DAF8FCE-2CAD-42E4-AD1C-AC39422D8231}" destId="{1C6E0CF9-A96D-4117-AFF2-BB15F0D02F9E}" srcOrd="0" destOrd="0" parTransId="{E665D58A-93A0-467E-86F1-82375BAFDD14}" sibTransId="{18FAEAD5-0277-4F65-98B0-FD782FEB6175}"/>
    <dgm:cxn modelId="{273E058E-A458-424C-89E2-B9330084FC84}" type="presOf" srcId="{04A1A996-8C82-4A52-983F-3D6E64B73625}" destId="{B69B30B0-F4B3-4B55-9F23-9709E3410C89}" srcOrd="0" destOrd="0" presId="urn:microsoft.com/office/officeart/2005/8/layout/vList3"/>
    <dgm:cxn modelId="{DB120190-7053-4730-BC8F-02F78CC210EC}" type="presOf" srcId="{1C6E0CF9-A96D-4117-AFF2-BB15F0D02F9E}" destId="{77046939-B707-41A1-9010-6B168926BFA8}" srcOrd="0" destOrd="0" presId="urn:microsoft.com/office/officeart/2005/8/layout/vList3"/>
    <dgm:cxn modelId="{B04FA5C8-768C-449A-98F2-19A4F00E83D6}" type="presOf" srcId="{12B93AD8-059F-4477-8701-56CB0CC905D3}" destId="{602AC766-5C50-4BF5-9493-9AC393814B34}" srcOrd="0" destOrd="0" presId="urn:microsoft.com/office/officeart/2005/8/layout/vList3"/>
    <dgm:cxn modelId="{A9973FCC-8803-4C34-945C-6E61953E6FE4}" srcId="{4DAF8FCE-2CAD-42E4-AD1C-AC39422D8231}" destId="{CF10E70E-7710-470B-A881-3AE6E5E6E7AE}" srcOrd="5" destOrd="0" parTransId="{D1F31504-48A1-4304-BAAD-D46FF21319B6}" sibTransId="{658B4D96-55DE-4E38-837C-3AB4DA4A9905}"/>
    <dgm:cxn modelId="{0E6385DF-3E93-47F9-A37E-0946CF168F9F}" srcId="{4DAF8FCE-2CAD-42E4-AD1C-AC39422D8231}" destId="{8DE2B393-68EB-4B6B-AD15-4DACD263ACB6}" srcOrd="4" destOrd="0" parTransId="{8A487F8D-8417-42E6-A0C2-67B610E10F59}" sibTransId="{AFEE76D8-FCC5-411F-82C7-C3207B5FC6DA}"/>
    <dgm:cxn modelId="{7AFB10E5-926E-454D-A0A8-4250E43C0871}" type="presOf" srcId="{4DAF8FCE-2CAD-42E4-AD1C-AC39422D8231}" destId="{3FDDC810-65BA-49EB-B07C-B51DF7B2346F}" srcOrd="0" destOrd="0" presId="urn:microsoft.com/office/officeart/2005/8/layout/vList3"/>
    <dgm:cxn modelId="{090EE5A9-0BA9-4F63-83B4-CFA40360923A}" type="presParOf" srcId="{3FDDC810-65BA-49EB-B07C-B51DF7B2346F}" destId="{05FE99F5-A3E2-451B-BB38-4B4542A44453}" srcOrd="0" destOrd="0" presId="urn:microsoft.com/office/officeart/2005/8/layout/vList3"/>
    <dgm:cxn modelId="{D0DB6D36-CA8C-48B5-A31E-2EB4A3BD004A}" type="presParOf" srcId="{05FE99F5-A3E2-451B-BB38-4B4542A44453}" destId="{02467B94-8AFB-4896-A1DC-2B579D5377CC}" srcOrd="0" destOrd="0" presId="urn:microsoft.com/office/officeart/2005/8/layout/vList3"/>
    <dgm:cxn modelId="{ECDF08E9-58FD-4216-8771-C6F532FDD695}" type="presParOf" srcId="{05FE99F5-A3E2-451B-BB38-4B4542A44453}" destId="{77046939-B707-41A1-9010-6B168926BFA8}" srcOrd="1" destOrd="0" presId="urn:microsoft.com/office/officeart/2005/8/layout/vList3"/>
    <dgm:cxn modelId="{BD79B05A-F112-4D74-B2FF-0AC4F5CBAEF1}" type="presParOf" srcId="{3FDDC810-65BA-49EB-B07C-B51DF7B2346F}" destId="{736773C3-0321-4603-8412-EB65051D935D}" srcOrd="1" destOrd="0" presId="urn:microsoft.com/office/officeart/2005/8/layout/vList3"/>
    <dgm:cxn modelId="{F1F62B6F-6CDF-41F1-9E87-B74D713C54EC}" type="presParOf" srcId="{3FDDC810-65BA-49EB-B07C-B51DF7B2346F}" destId="{3CD78986-F82C-4327-AD97-2E1208A5326D}" srcOrd="2" destOrd="0" presId="urn:microsoft.com/office/officeart/2005/8/layout/vList3"/>
    <dgm:cxn modelId="{E642FB37-E61C-4669-9515-2EA88408AF9F}" type="presParOf" srcId="{3CD78986-F82C-4327-AD97-2E1208A5326D}" destId="{83A7D953-AF06-4291-BF62-69B622EB1446}" srcOrd="0" destOrd="0" presId="urn:microsoft.com/office/officeart/2005/8/layout/vList3"/>
    <dgm:cxn modelId="{08BE089B-4AA4-4402-9D6C-009F6EBD9421}" type="presParOf" srcId="{3CD78986-F82C-4327-AD97-2E1208A5326D}" destId="{602AC766-5C50-4BF5-9493-9AC393814B34}" srcOrd="1" destOrd="0" presId="urn:microsoft.com/office/officeart/2005/8/layout/vList3"/>
    <dgm:cxn modelId="{7EF993AF-59B8-4A4B-B54E-29D2F80F8E11}" type="presParOf" srcId="{3FDDC810-65BA-49EB-B07C-B51DF7B2346F}" destId="{80DB5178-3C69-41E9-95C8-2080710500E0}" srcOrd="3" destOrd="0" presId="urn:microsoft.com/office/officeart/2005/8/layout/vList3"/>
    <dgm:cxn modelId="{A7DE870F-BA57-476B-9DFB-65137B3181A2}" type="presParOf" srcId="{3FDDC810-65BA-49EB-B07C-B51DF7B2346F}" destId="{695F4548-24BD-4FB9-9A1D-0B9705DA26E1}" srcOrd="4" destOrd="0" presId="urn:microsoft.com/office/officeart/2005/8/layout/vList3"/>
    <dgm:cxn modelId="{4E5DCCDE-390D-442D-8B8D-D235D3E5D8E1}" type="presParOf" srcId="{695F4548-24BD-4FB9-9A1D-0B9705DA26E1}" destId="{22F9965B-99DA-4A3D-8BC6-69BA89294AC3}" srcOrd="0" destOrd="0" presId="urn:microsoft.com/office/officeart/2005/8/layout/vList3"/>
    <dgm:cxn modelId="{8A1C5533-E5D4-4654-85D9-EEA069031DD0}" type="presParOf" srcId="{695F4548-24BD-4FB9-9A1D-0B9705DA26E1}" destId="{B69B30B0-F4B3-4B55-9F23-9709E3410C89}" srcOrd="1" destOrd="0" presId="urn:microsoft.com/office/officeart/2005/8/layout/vList3"/>
    <dgm:cxn modelId="{0BAC32BC-4284-4384-ABA9-9263BE6BC5CD}" type="presParOf" srcId="{3FDDC810-65BA-49EB-B07C-B51DF7B2346F}" destId="{1CDD79EA-34AD-44C6-9034-62476435A1A9}" srcOrd="5" destOrd="0" presId="urn:microsoft.com/office/officeart/2005/8/layout/vList3"/>
    <dgm:cxn modelId="{55C494EF-4762-4669-BE81-AE3900C2E21A}" type="presParOf" srcId="{3FDDC810-65BA-49EB-B07C-B51DF7B2346F}" destId="{AC0A3DA0-8854-4F0E-918C-5EECA34759B9}" srcOrd="6" destOrd="0" presId="urn:microsoft.com/office/officeart/2005/8/layout/vList3"/>
    <dgm:cxn modelId="{0F9C8988-D6BB-4CCF-B5F8-7CEED4261BB3}" type="presParOf" srcId="{AC0A3DA0-8854-4F0E-918C-5EECA34759B9}" destId="{018A87A3-ED56-4962-A173-302CA4415D86}" srcOrd="0" destOrd="0" presId="urn:microsoft.com/office/officeart/2005/8/layout/vList3"/>
    <dgm:cxn modelId="{DDC56BFE-36E9-4548-A12E-0A50FC80E4A9}" type="presParOf" srcId="{AC0A3DA0-8854-4F0E-918C-5EECA34759B9}" destId="{C62C81AB-C43D-4E0D-8D21-B00892CCB92C}" srcOrd="1" destOrd="0" presId="urn:microsoft.com/office/officeart/2005/8/layout/vList3"/>
    <dgm:cxn modelId="{65C2C6EA-CA97-453F-8A63-A5E8E8475E32}" type="presParOf" srcId="{3FDDC810-65BA-49EB-B07C-B51DF7B2346F}" destId="{A730C213-CB2F-44F9-A89E-7C8A9B52E096}" srcOrd="7" destOrd="0" presId="urn:microsoft.com/office/officeart/2005/8/layout/vList3"/>
    <dgm:cxn modelId="{819ACF91-2E86-404E-AF02-9FE8FF346C91}" type="presParOf" srcId="{3FDDC810-65BA-49EB-B07C-B51DF7B2346F}" destId="{6E580079-4BAC-4430-9BE5-A60C0DC266CF}" srcOrd="8" destOrd="0" presId="urn:microsoft.com/office/officeart/2005/8/layout/vList3"/>
    <dgm:cxn modelId="{BE427797-172C-4EE6-ACF1-401E061FF7C6}" type="presParOf" srcId="{6E580079-4BAC-4430-9BE5-A60C0DC266CF}" destId="{B6BE79BA-D836-40F3-A690-A9C2EEC761DF}" srcOrd="0" destOrd="0" presId="urn:microsoft.com/office/officeart/2005/8/layout/vList3"/>
    <dgm:cxn modelId="{7BEE3E00-9200-4666-BB78-905D7C8A7F7A}" type="presParOf" srcId="{6E580079-4BAC-4430-9BE5-A60C0DC266CF}" destId="{4DF49D98-99D9-481C-9956-9E9EE794054A}" srcOrd="1" destOrd="0" presId="urn:microsoft.com/office/officeart/2005/8/layout/vList3"/>
    <dgm:cxn modelId="{4511F8D3-988B-4252-9D96-D9B4479D11C9}" type="presParOf" srcId="{3FDDC810-65BA-49EB-B07C-B51DF7B2346F}" destId="{56FD6378-41DE-44ED-81F2-AB1EC15865DA}" srcOrd="9" destOrd="0" presId="urn:microsoft.com/office/officeart/2005/8/layout/vList3"/>
    <dgm:cxn modelId="{7FE1B3A3-834A-46D8-B0A3-B26442C729B1}" type="presParOf" srcId="{3FDDC810-65BA-49EB-B07C-B51DF7B2346F}" destId="{7682B5FB-0367-4BC4-BDF7-2828B83611DA}" srcOrd="10" destOrd="0" presId="urn:microsoft.com/office/officeart/2005/8/layout/vList3"/>
    <dgm:cxn modelId="{1989532D-E785-40FA-8C74-669913316BB9}" type="presParOf" srcId="{7682B5FB-0367-4BC4-BDF7-2828B83611DA}" destId="{BCF0111F-B928-4D22-BCD4-526E1A27F485}" srcOrd="0" destOrd="0" presId="urn:microsoft.com/office/officeart/2005/8/layout/vList3"/>
    <dgm:cxn modelId="{8AC2199D-A7EB-4DC7-B82E-27FF8689268D}" type="presParOf" srcId="{7682B5FB-0367-4BC4-BDF7-2828B83611DA}" destId="{987F1BD5-7738-48EA-A0FA-4A38090B6031}" srcOrd="1" destOrd="0" presId="urn:microsoft.com/office/officeart/2005/8/layout/vList3"/>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1BB8FB47-A33E-4861-905A-0A050150A60C}" type="doc">
      <dgm:prSet loTypeId="urn:microsoft.com/office/officeart/2008/layout/PictureAccentList" loCatId="picture" qsTypeId="urn:microsoft.com/office/officeart/2005/8/quickstyle/simple1" qsCatId="simple" csTypeId="urn:microsoft.com/office/officeart/2005/8/colors/accent2_3" csCatId="accent2" phldr="1"/>
      <dgm:spPr/>
      <dgm:t>
        <a:bodyPr/>
        <a:lstStyle/>
        <a:p>
          <a:endParaRPr lang="en-US"/>
        </a:p>
      </dgm:t>
    </dgm:pt>
    <dgm:pt modelId="{999DD4F2-0EF7-4031-896B-9329990232A6}">
      <dgm:prSet/>
      <dgm:spPr/>
      <dgm:t>
        <a:bodyPr/>
        <a:lstStyle/>
        <a:p>
          <a:pPr rtl="0"/>
          <a:r>
            <a:rPr lang="en-US" b="1" dirty="0"/>
            <a:t>Laboratory </a:t>
          </a:r>
          <a:r>
            <a:rPr lang="en-US" b="1" dirty="0">
              <a:latin typeface="Myriad Web Pro"/>
            </a:rPr>
            <a:t>Testing to Detect</a:t>
          </a:r>
          <a:r>
            <a:rPr lang="en-US" b="1" dirty="0"/>
            <a:t> Cases and Guide Treatment</a:t>
          </a:r>
          <a:endParaRPr lang="en-US" dirty="0"/>
        </a:p>
      </dgm:t>
    </dgm:pt>
    <dgm:pt modelId="{852DCB45-E8E9-437C-A8EA-FB5475A8DC71}" type="parTrans" cxnId="{7248BA7B-AB42-4443-97D9-CE2DB55B527C}">
      <dgm:prSet/>
      <dgm:spPr/>
      <dgm:t>
        <a:bodyPr/>
        <a:lstStyle/>
        <a:p>
          <a:endParaRPr lang="en-US"/>
        </a:p>
      </dgm:t>
    </dgm:pt>
    <dgm:pt modelId="{347B43DC-9298-4102-9C85-4B5370215109}" type="sibTrans" cxnId="{7248BA7B-AB42-4443-97D9-CE2DB55B527C}">
      <dgm:prSet/>
      <dgm:spPr/>
      <dgm:t>
        <a:bodyPr/>
        <a:lstStyle/>
        <a:p>
          <a:endParaRPr lang="en-US"/>
        </a:p>
      </dgm:t>
    </dgm:pt>
    <dgm:pt modelId="{E972265C-27C5-492A-A67F-70293DFF58BE}">
      <dgm:prSet/>
      <dgm:spPr/>
      <dgm:t>
        <a:bodyPr/>
        <a:lstStyle/>
        <a:p>
          <a:pPr algn="l"/>
          <a:r>
            <a:rPr lang="en-US"/>
            <a:t>Species identification in non-sterile specimens can </a:t>
          </a:r>
          <a:r>
            <a:rPr lang="en-US" b="1"/>
            <a:t>enhance</a:t>
          </a:r>
          <a:r>
            <a:rPr lang="en-US"/>
            <a:t> </a:t>
          </a:r>
          <a:r>
            <a:rPr lang="en-US" b="1"/>
            <a:t>detection</a:t>
          </a:r>
          <a:r>
            <a:rPr lang="en-US"/>
            <a:t> of </a:t>
          </a:r>
          <a:r>
            <a:rPr lang="en-US" i="1"/>
            <a:t>C. auris</a:t>
          </a:r>
        </a:p>
      </dgm:t>
    </dgm:pt>
    <dgm:pt modelId="{ACC95BC0-D3FE-45BD-A156-40FA7C320A59}" type="parTrans" cxnId="{B2680A4B-3232-4DB0-B5D8-89AA804D819B}">
      <dgm:prSet/>
      <dgm:spPr/>
      <dgm:t>
        <a:bodyPr/>
        <a:lstStyle/>
        <a:p>
          <a:endParaRPr lang="en-US"/>
        </a:p>
      </dgm:t>
    </dgm:pt>
    <dgm:pt modelId="{FA9303DD-51EB-44EC-ADB2-4CAA0AE4B906}" type="sibTrans" cxnId="{B2680A4B-3232-4DB0-B5D8-89AA804D819B}">
      <dgm:prSet/>
      <dgm:spPr/>
      <dgm:t>
        <a:bodyPr/>
        <a:lstStyle/>
        <a:p>
          <a:endParaRPr lang="en-US"/>
        </a:p>
      </dgm:t>
    </dgm:pt>
    <dgm:pt modelId="{A62DA052-96D8-412A-866E-35CDFE6B6EAE}">
      <dgm:prSet/>
      <dgm:spPr/>
      <dgm:t>
        <a:bodyPr/>
        <a:lstStyle/>
        <a:p>
          <a:r>
            <a:rPr lang="en-US"/>
            <a:t>Antifungal susceptibility testing is necessary </a:t>
          </a:r>
          <a:r>
            <a:rPr lang="en-US" b="1"/>
            <a:t>to identify resistance </a:t>
          </a:r>
          <a:r>
            <a:rPr lang="en-US"/>
            <a:t>and guide treatment</a:t>
          </a:r>
        </a:p>
      </dgm:t>
    </dgm:pt>
    <dgm:pt modelId="{EF0E5C35-500A-44E2-A6FC-3A8790AE4C90}" type="parTrans" cxnId="{C67CE38F-8F10-4364-B875-5C8568185506}">
      <dgm:prSet/>
      <dgm:spPr/>
      <dgm:t>
        <a:bodyPr/>
        <a:lstStyle/>
        <a:p>
          <a:endParaRPr lang="en-US"/>
        </a:p>
      </dgm:t>
    </dgm:pt>
    <dgm:pt modelId="{84B8FBAE-1584-4D64-981C-96E702C18A48}" type="sibTrans" cxnId="{C67CE38F-8F10-4364-B875-5C8568185506}">
      <dgm:prSet/>
      <dgm:spPr/>
      <dgm:t>
        <a:bodyPr/>
        <a:lstStyle/>
        <a:p>
          <a:endParaRPr lang="en-US"/>
        </a:p>
      </dgm:t>
    </dgm:pt>
    <dgm:pt modelId="{F141A125-85B5-41B5-B6C1-048F9C53BC57}">
      <dgm:prSet/>
      <dgm:spPr/>
      <dgm:t>
        <a:bodyPr/>
        <a:lstStyle/>
        <a:p>
          <a:r>
            <a:rPr lang="en-US" dirty="0"/>
            <a:t>Especially among patients not responding to treatment</a:t>
          </a:r>
        </a:p>
      </dgm:t>
    </dgm:pt>
    <dgm:pt modelId="{A5F46B27-49A0-489C-8D42-7D7309498B8B}" type="parTrans" cxnId="{0FE1083F-DF85-47FC-80CC-BD80DD892482}">
      <dgm:prSet/>
      <dgm:spPr/>
      <dgm:t>
        <a:bodyPr/>
        <a:lstStyle/>
        <a:p>
          <a:endParaRPr lang="en-US"/>
        </a:p>
      </dgm:t>
    </dgm:pt>
    <dgm:pt modelId="{A729CCB7-EFDF-48C4-A260-4DB3407A5173}" type="sibTrans" cxnId="{0FE1083F-DF85-47FC-80CC-BD80DD892482}">
      <dgm:prSet/>
      <dgm:spPr/>
      <dgm:t>
        <a:bodyPr/>
        <a:lstStyle/>
        <a:p>
          <a:endParaRPr lang="en-US"/>
        </a:p>
      </dgm:t>
    </dgm:pt>
    <dgm:pt modelId="{0663113F-26A7-4F68-9E8D-D0A5EAD37EA3}">
      <dgm:prSet/>
      <dgm:spPr/>
      <dgm:t>
        <a:bodyPr/>
        <a:lstStyle/>
        <a:p>
          <a:pPr algn="l"/>
          <a:r>
            <a:rPr lang="en-US"/>
            <a:t>Whole genome sequencing can </a:t>
          </a:r>
          <a:r>
            <a:rPr lang="en-US" b="1"/>
            <a:t>identify mutations </a:t>
          </a:r>
          <a:r>
            <a:rPr lang="en-US"/>
            <a:t>linked to echinocandin resistance, but often not available to guide treatment</a:t>
          </a:r>
        </a:p>
      </dgm:t>
    </dgm:pt>
    <dgm:pt modelId="{6952FDFB-D902-4892-9FE5-1797436939A0}" type="parTrans" cxnId="{FCCCE60F-C319-470D-97DF-2F4D4BA7EDE8}">
      <dgm:prSet/>
      <dgm:spPr/>
      <dgm:t>
        <a:bodyPr/>
        <a:lstStyle/>
        <a:p>
          <a:endParaRPr lang="en-US"/>
        </a:p>
      </dgm:t>
    </dgm:pt>
    <dgm:pt modelId="{C4D7A5E8-863B-4ED6-BFAB-C31777C9988B}" type="sibTrans" cxnId="{FCCCE60F-C319-470D-97DF-2F4D4BA7EDE8}">
      <dgm:prSet/>
      <dgm:spPr/>
      <dgm:t>
        <a:bodyPr/>
        <a:lstStyle/>
        <a:p>
          <a:endParaRPr lang="en-US"/>
        </a:p>
      </dgm:t>
    </dgm:pt>
    <dgm:pt modelId="{231DCAC6-BF73-451B-8A64-F7E9FC59B759}" type="pres">
      <dgm:prSet presAssocID="{1BB8FB47-A33E-4861-905A-0A050150A60C}" presName="layout" presStyleCnt="0">
        <dgm:presLayoutVars>
          <dgm:chMax/>
          <dgm:chPref/>
          <dgm:dir/>
          <dgm:animOne val="branch"/>
          <dgm:animLvl val="lvl"/>
          <dgm:resizeHandles/>
        </dgm:presLayoutVars>
      </dgm:prSet>
      <dgm:spPr/>
    </dgm:pt>
    <dgm:pt modelId="{5D1A8588-5312-4943-B04B-BDDA0689DC4F}" type="pres">
      <dgm:prSet presAssocID="{999DD4F2-0EF7-4031-896B-9329990232A6}" presName="root" presStyleCnt="0">
        <dgm:presLayoutVars>
          <dgm:chMax/>
          <dgm:chPref val="4"/>
        </dgm:presLayoutVars>
      </dgm:prSet>
      <dgm:spPr/>
    </dgm:pt>
    <dgm:pt modelId="{9E4D3D05-F7FC-4DB5-B598-4B0B7D870CDC}" type="pres">
      <dgm:prSet presAssocID="{999DD4F2-0EF7-4031-896B-9329990232A6}" presName="rootComposite" presStyleCnt="0">
        <dgm:presLayoutVars/>
      </dgm:prSet>
      <dgm:spPr/>
    </dgm:pt>
    <dgm:pt modelId="{0C967EAE-59C1-48AF-9F13-B974E474C9BE}" type="pres">
      <dgm:prSet presAssocID="{999DD4F2-0EF7-4031-896B-9329990232A6}" presName="rootText" presStyleLbl="node0" presStyleIdx="0" presStyleCnt="1">
        <dgm:presLayoutVars>
          <dgm:chMax/>
          <dgm:chPref val="4"/>
        </dgm:presLayoutVars>
      </dgm:prSet>
      <dgm:spPr/>
    </dgm:pt>
    <dgm:pt modelId="{BD965611-5264-4B21-B1D1-12432CD6AA05}" type="pres">
      <dgm:prSet presAssocID="{999DD4F2-0EF7-4031-896B-9329990232A6}" presName="childShape" presStyleCnt="0">
        <dgm:presLayoutVars>
          <dgm:chMax val="0"/>
          <dgm:chPref val="0"/>
        </dgm:presLayoutVars>
      </dgm:prSet>
      <dgm:spPr/>
    </dgm:pt>
    <dgm:pt modelId="{C3C2605B-1970-45F4-B84D-0E8F08C2F120}" type="pres">
      <dgm:prSet presAssocID="{E972265C-27C5-492A-A67F-70293DFF58BE}" presName="childComposite" presStyleCnt="0">
        <dgm:presLayoutVars>
          <dgm:chMax val="0"/>
          <dgm:chPref val="0"/>
        </dgm:presLayoutVars>
      </dgm:prSet>
      <dgm:spPr/>
    </dgm:pt>
    <dgm:pt modelId="{9C472A30-01FC-43BA-BA4F-E7450F006AD2}" type="pres">
      <dgm:prSet presAssocID="{E972265C-27C5-492A-A67F-70293DFF58BE}" presName="Image" presStyleLbl="node1" presStyleIdx="0" presStyleCnt="3"/>
      <dgm:spPr>
        <a:blipFill rotWithShape="1">
          <a:blip xmlns:r="http://schemas.openxmlformats.org/officeDocument/2006/relationships" r:embed="rId1"/>
          <a:srcRect/>
          <a:stretch>
            <a:fillRect l="-39000" r="-39000"/>
          </a:stretch>
        </a:blipFill>
      </dgm:spPr>
    </dgm:pt>
    <dgm:pt modelId="{36D4CCBF-2E17-4119-932B-31AB798031F2}" type="pres">
      <dgm:prSet presAssocID="{E972265C-27C5-492A-A67F-70293DFF58BE}" presName="childText" presStyleLbl="lnNode1" presStyleIdx="0" presStyleCnt="3">
        <dgm:presLayoutVars>
          <dgm:chMax val="0"/>
          <dgm:chPref val="0"/>
          <dgm:bulletEnabled val="1"/>
        </dgm:presLayoutVars>
      </dgm:prSet>
      <dgm:spPr/>
    </dgm:pt>
    <dgm:pt modelId="{A77ABF46-9C96-4991-BE79-7697218ADAA9}" type="pres">
      <dgm:prSet presAssocID="{A62DA052-96D8-412A-866E-35CDFE6B6EAE}" presName="childComposite" presStyleCnt="0">
        <dgm:presLayoutVars>
          <dgm:chMax val="0"/>
          <dgm:chPref val="0"/>
        </dgm:presLayoutVars>
      </dgm:prSet>
      <dgm:spPr/>
    </dgm:pt>
    <dgm:pt modelId="{3D87ED2F-B152-48E1-9ACF-70AA8D595722}" type="pres">
      <dgm:prSet presAssocID="{A62DA052-96D8-412A-866E-35CDFE6B6EAE}" presName="Image" presStyleLbl="node1" presStyleIdx="1" presStyleCnt="3"/>
      <dgm:spPr>
        <a:blipFill rotWithShape="1">
          <a:blip xmlns:r="http://schemas.openxmlformats.org/officeDocument/2006/relationships" r:embed="rId2"/>
          <a:srcRect/>
          <a:stretch>
            <a:fillRect/>
          </a:stretch>
        </a:blipFill>
      </dgm:spPr>
    </dgm:pt>
    <dgm:pt modelId="{544210C2-6F42-4871-B387-DE65DAC17150}" type="pres">
      <dgm:prSet presAssocID="{A62DA052-96D8-412A-866E-35CDFE6B6EAE}" presName="childText" presStyleLbl="lnNode1" presStyleIdx="1" presStyleCnt="3">
        <dgm:presLayoutVars>
          <dgm:chMax val="0"/>
          <dgm:chPref val="0"/>
          <dgm:bulletEnabled val="1"/>
        </dgm:presLayoutVars>
      </dgm:prSet>
      <dgm:spPr/>
    </dgm:pt>
    <dgm:pt modelId="{E49CAD76-2A78-444A-B685-ABFE2E7013BD}" type="pres">
      <dgm:prSet presAssocID="{0663113F-26A7-4F68-9E8D-D0A5EAD37EA3}" presName="childComposite" presStyleCnt="0">
        <dgm:presLayoutVars>
          <dgm:chMax val="0"/>
          <dgm:chPref val="0"/>
        </dgm:presLayoutVars>
      </dgm:prSet>
      <dgm:spPr/>
    </dgm:pt>
    <dgm:pt modelId="{3EC5FBDF-EA1A-4324-BB50-D14C8934BECA}" type="pres">
      <dgm:prSet presAssocID="{0663113F-26A7-4F68-9E8D-D0A5EAD37EA3}" presName="Image" presStyleLbl="node1" presStyleIdx="2" presStyleCnt="3"/>
      <dgm:spPr>
        <a:blipFill rotWithShape="1">
          <a:blip xmlns:r="http://schemas.openxmlformats.org/officeDocument/2006/relationships" r:embed="rId3"/>
          <a:srcRect/>
          <a:stretch>
            <a:fillRect/>
          </a:stretch>
        </a:blipFill>
      </dgm:spPr>
    </dgm:pt>
    <dgm:pt modelId="{5D86BC11-3ABF-4E52-B72C-A646D1C5C115}" type="pres">
      <dgm:prSet presAssocID="{0663113F-26A7-4F68-9E8D-D0A5EAD37EA3}" presName="childText" presStyleLbl="lnNode1" presStyleIdx="2" presStyleCnt="3">
        <dgm:presLayoutVars>
          <dgm:chMax val="0"/>
          <dgm:chPref val="0"/>
          <dgm:bulletEnabled val="1"/>
        </dgm:presLayoutVars>
      </dgm:prSet>
      <dgm:spPr/>
    </dgm:pt>
  </dgm:ptLst>
  <dgm:cxnLst>
    <dgm:cxn modelId="{D2C4E208-7091-46EC-8A90-333530DC3351}" type="presOf" srcId="{E972265C-27C5-492A-A67F-70293DFF58BE}" destId="{36D4CCBF-2E17-4119-932B-31AB798031F2}" srcOrd="0" destOrd="0" presId="urn:microsoft.com/office/officeart/2008/layout/PictureAccentList"/>
    <dgm:cxn modelId="{FCCCE60F-C319-470D-97DF-2F4D4BA7EDE8}" srcId="{999DD4F2-0EF7-4031-896B-9329990232A6}" destId="{0663113F-26A7-4F68-9E8D-D0A5EAD37EA3}" srcOrd="2" destOrd="0" parTransId="{6952FDFB-D902-4892-9FE5-1797436939A0}" sibTransId="{C4D7A5E8-863B-4ED6-BFAB-C31777C9988B}"/>
    <dgm:cxn modelId="{0FE1083F-DF85-47FC-80CC-BD80DD892482}" srcId="{A62DA052-96D8-412A-866E-35CDFE6B6EAE}" destId="{F141A125-85B5-41B5-B6C1-048F9C53BC57}" srcOrd="0" destOrd="0" parTransId="{A5F46B27-49A0-489C-8D42-7D7309498B8B}" sibTransId="{A729CCB7-EFDF-48C4-A260-4DB3407A5173}"/>
    <dgm:cxn modelId="{FD5A5242-2F9B-41F5-8DF5-B3758C70AEE6}" type="presOf" srcId="{999DD4F2-0EF7-4031-896B-9329990232A6}" destId="{0C967EAE-59C1-48AF-9F13-B974E474C9BE}" srcOrd="0" destOrd="0" presId="urn:microsoft.com/office/officeart/2008/layout/PictureAccentList"/>
    <dgm:cxn modelId="{3F7C6A4A-ECD1-43D9-97B1-7D28C59638C0}" type="presOf" srcId="{0663113F-26A7-4F68-9E8D-D0A5EAD37EA3}" destId="{5D86BC11-3ABF-4E52-B72C-A646D1C5C115}" srcOrd="0" destOrd="0" presId="urn:microsoft.com/office/officeart/2008/layout/PictureAccentList"/>
    <dgm:cxn modelId="{B2680A4B-3232-4DB0-B5D8-89AA804D819B}" srcId="{999DD4F2-0EF7-4031-896B-9329990232A6}" destId="{E972265C-27C5-492A-A67F-70293DFF58BE}" srcOrd="0" destOrd="0" parTransId="{ACC95BC0-D3FE-45BD-A156-40FA7C320A59}" sibTransId="{FA9303DD-51EB-44EC-ADB2-4CAA0AE4B906}"/>
    <dgm:cxn modelId="{1BB09B73-B13B-4D3A-92FF-B288B0E2AF10}" type="presOf" srcId="{A62DA052-96D8-412A-866E-35CDFE6B6EAE}" destId="{544210C2-6F42-4871-B387-DE65DAC17150}" srcOrd="0" destOrd="0" presId="urn:microsoft.com/office/officeart/2008/layout/PictureAccentList"/>
    <dgm:cxn modelId="{7248BA7B-AB42-4443-97D9-CE2DB55B527C}" srcId="{1BB8FB47-A33E-4861-905A-0A050150A60C}" destId="{999DD4F2-0EF7-4031-896B-9329990232A6}" srcOrd="0" destOrd="0" parTransId="{852DCB45-E8E9-437C-A8EA-FB5475A8DC71}" sibTransId="{347B43DC-9298-4102-9C85-4B5370215109}"/>
    <dgm:cxn modelId="{C67CE38F-8F10-4364-B875-5C8568185506}" srcId="{999DD4F2-0EF7-4031-896B-9329990232A6}" destId="{A62DA052-96D8-412A-866E-35CDFE6B6EAE}" srcOrd="1" destOrd="0" parTransId="{EF0E5C35-500A-44E2-A6FC-3A8790AE4C90}" sibTransId="{84B8FBAE-1584-4D64-981C-96E702C18A48}"/>
    <dgm:cxn modelId="{6865ACB6-8F8D-4536-8C58-E98ED335A2CB}" type="presOf" srcId="{1BB8FB47-A33E-4861-905A-0A050150A60C}" destId="{231DCAC6-BF73-451B-8A64-F7E9FC59B759}" srcOrd="0" destOrd="0" presId="urn:microsoft.com/office/officeart/2008/layout/PictureAccentList"/>
    <dgm:cxn modelId="{27F47BF6-DD4D-4BA6-88FC-D5BB8891972C}" type="presOf" srcId="{F141A125-85B5-41B5-B6C1-048F9C53BC57}" destId="{544210C2-6F42-4871-B387-DE65DAC17150}" srcOrd="0" destOrd="1" presId="urn:microsoft.com/office/officeart/2008/layout/PictureAccentList"/>
    <dgm:cxn modelId="{E434AF72-0098-4E09-ABC9-8C95CEA61BB9}" type="presParOf" srcId="{231DCAC6-BF73-451B-8A64-F7E9FC59B759}" destId="{5D1A8588-5312-4943-B04B-BDDA0689DC4F}" srcOrd="0" destOrd="0" presId="urn:microsoft.com/office/officeart/2008/layout/PictureAccentList"/>
    <dgm:cxn modelId="{23146ACD-D498-4B88-8903-0F6A69B4E7F4}" type="presParOf" srcId="{5D1A8588-5312-4943-B04B-BDDA0689DC4F}" destId="{9E4D3D05-F7FC-4DB5-B598-4B0B7D870CDC}" srcOrd="0" destOrd="0" presId="urn:microsoft.com/office/officeart/2008/layout/PictureAccentList"/>
    <dgm:cxn modelId="{30903137-7C4A-4F23-84D6-5F500114B8BB}" type="presParOf" srcId="{9E4D3D05-F7FC-4DB5-B598-4B0B7D870CDC}" destId="{0C967EAE-59C1-48AF-9F13-B974E474C9BE}" srcOrd="0" destOrd="0" presId="urn:microsoft.com/office/officeart/2008/layout/PictureAccentList"/>
    <dgm:cxn modelId="{0037C373-2FA2-4C8C-9BBA-8DBC3A1FBEBF}" type="presParOf" srcId="{5D1A8588-5312-4943-B04B-BDDA0689DC4F}" destId="{BD965611-5264-4B21-B1D1-12432CD6AA05}" srcOrd="1" destOrd="0" presId="urn:microsoft.com/office/officeart/2008/layout/PictureAccentList"/>
    <dgm:cxn modelId="{E76F179B-4961-4559-A1C6-A82363C54EF8}" type="presParOf" srcId="{BD965611-5264-4B21-B1D1-12432CD6AA05}" destId="{C3C2605B-1970-45F4-B84D-0E8F08C2F120}" srcOrd="0" destOrd="0" presId="urn:microsoft.com/office/officeart/2008/layout/PictureAccentList"/>
    <dgm:cxn modelId="{7D95D8C7-CDD7-42E7-A3F0-63F9EDA9D817}" type="presParOf" srcId="{C3C2605B-1970-45F4-B84D-0E8F08C2F120}" destId="{9C472A30-01FC-43BA-BA4F-E7450F006AD2}" srcOrd="0" destOrd="0" presId="urn:microsoft.com/office/officeart/2008/layout/PictureAccentList"/>
    <dgm:cxn modelId="{BE8EEBDD-29EA-4296-8E0B-E28F9A11B183}" type="presParOf" srcId="{C3C2605B-1970-45F4-B84D-0E8F08C2F120}" destId="{36D4CCBF-2E17-4119-932B-31AB798031F2}" srcOrd="1" destOrd="0" presId="urn:microsoft.com/office/officeart/2008/layout/PictureAccentList"/>
    <dgm:cxn modelId="{5FB04547-10DD-4340-8588-B538B01DC5C5}" type="presParOf" srcId="{BD965611-5264-4B21-B1D1-12432CD6AA05}" destId="{A77ABF46-9C96-4991-BE79-7697218ADAA9}" srcOrd="1" destOrd="0" presId="urn:microsoft.com/office/officeart/2008/layout/PictureAccentList"/>
    <dgm:cxn modelId="{15B1C721-CA22-40C7-80A4-6AC7ABE11F1D}" type="presParOf" srcId="{A77ABF46-9C96-4991-BE79-7697218ADAA9}" destId="{3D87ED2F-B152-48E1-9ACF-70AA8D595722}" srcOrd="0" destOrd="0" presId="urn:microsoft.com/office/officeart/2008/layout/PictureAccentList"/>
    <dgm:cxn modelId="{0FB1C689-58BA-449C-ABFE-9593DE34B3FE}" type="presParOf" srcId="{A77ABF46-9C96-4991-BE79-7697218ADAA9}" destId="{544210C2-6F42-4871-B387-DE65DAC17150}" srcOrd="1" destOrd="0" presId="urn:microsoft.com/office/officeart/2008/layout/PictureAccentList"/>
    <dgm:cxn modelId="{86FFA52A-0CE7-4053-A676-E3AFE2025813}" type="presParOf" srcId="{BD965611-5264-4B21-B1D1-12432CD6AA05}" destId="{E49CAD76-2A78-444A-B685-ABFE2E7013BD}" srcOrd="2" destOrd="0" presId="urn:microsoft.com/office/officeart/2008/layout/PictureAccentList"/>
    <dgm:cxn modelId="{917DE0B3-CD34-48EE-8939-31111E92389D}" type="presParOf" srcId="{E49CAD76-2A78-444A-B685-ABFE2E7013BD}" destId="{3EC5FBDF-EA1A-4324-BB50-D14C8934BECA}" srcOrd="0" destOrd="0" presId="urn:microsoft.com/office/officeart/2008/layout/PictureAccentList"/>
    <dgm:cxn modelId="{C1393185-C74E-42F2-B785-F928A3081ADB}" type="presParOf" srcId="{E49CAD76-2A78-444A-B685-ABFE2E7013BD}" destId="{5D86BC11-3ABF-4E52-B72C-A646D1C5C115}"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620366C-AA7F-4DF9-B8B4-5BABF3AE7C9E}" type="doc">
      <dgm:prSet loTypeId="urn:microsoft.com/office/officeart/2009/3/layout/SubStepProcess" loCatId="process" qsTypeId="urn:microsoft.com/office/officeart/2005/8/quickstyle/simple1" qsCatId="simple" csTypeId="urn:microsoft.com/office/officeart/2005/8/colors/colorful3" csCatId="colorful" phldr="1"/>
      <dgm:spPr/>
      <dgm:t>
        <a:bodyPr/>
        <a:lstStyle/>
        <a:p>
          <a:endParaRPr lang="en-US"/>
        </a:p>
      </dgm:t>
    </dgm:pt>
    <dgm:pt modelId="{7160E184-AA3C-4508-BC75-19824A86E3FE}">
      <dgm:prSet custT="1"/>
      <dgm:spPr/>
      <dgm:t>
        <a:bodyPr/>
        <a:lstStyle/>
        <a:p>
          <a:pPr rtl="0"/>
          <a:r>
            <a:rPr lang="en-US" sz="2400" b="1" dirty="0"/>
            <a:t>Clinical data about</a:t>
          </a:r>
          <a:r>
            <a:rPr lang="en-US" sz="2400" b="1" dirty="0">
              <a:latin typeface="Myriad Web Pro"/>
            </a:rPr>
            <a:t> antifungal</a:t>
          </a:r>
          <a:r>
            <a:rPr lang="en-US" sz="2400" b="1" dirty="0"/>
            <a:t> treatment are limited.</a:t>
          </a:r>
          <a:endParaRPr lang="en-US" sz="2400" dirty="0"/>
        </a:p>
      </dgm:t>
    </dgm:pt>
    <dgm:pt modelId="{1A539BA9-6421-41CD-A28B-8EE1267453C1}" type="parTrans" cxnId="{DDD64A95-D4B3-43FC-8F2B-46605E731D7A}">
      <dgm:prSet/>
      <dgm:spPr/>
      <dgm:t>
        <a:bodyPr/>
        <a:lstStyle/>
        <a:p>
          <a:endParaRPr lang="en-US"/>
        </a:p>
      </dgm:t>
    </dgm:pt>
    <dgm:pt modelId="{D9423D16-9762-4AFC-AAFD-B8CA9FE97E7A}" type="sibTrans" cxnId="{DDD64A95-D4B3-43FC-8F2B-46605E731D7A}">
      <dgm:prSet/>
      <dgm:spPr/>
      <dgm:t>
        <a:bodyPr/>
        <a:lstStyle/>
        <a:p>
          <a:endParaRPr lang="en-US"/>
        </a:p>
      </dgm:t>
    </dgm:pt>
    <dgm:pt modelId="{5CABBE30-7B42-46F2-B414-EE52C94F439E}">
      <dgm:prSet custT="1"/>
      <dgm:spPr/>
      <dgm:t>
        <a:bodyPr/>
        <a:lstStyle/>
        <a:p>
          <a:pPr algn="l"/>
          <a:r>
            <a:rPr lang="en-US" sz="1400" b="1" dirty="0" err="1"/>
            <a:t>Fosmanogepix</a:t>
          </a:r>
          <a:r>
            <a:rPr lang="en-US" sz="1400" dirty="0"/>
            <a:t>:  show promising results against echinocandin-resistant </a:t>
          </a:r>
          <a:r>
            <a:rPr lang="en-US" sz="1400" i="1" dirty="0"/>
            <a:t>C. auris</a:t>
          </a:r>
        </a:p>
      </dgm:t>
    </dgm:pt>
    <dgm:pt modelId="{E87A7616-91A3-40DF-917A-53DF5D94F74C}" type="parTrans" cxnId="{2C290328-86D6-41AD-852E-7EA92BA2AD92}">
      <dgm:prSet/>
      <dgm:spPr/>
      <dgm:t>
        <a:bodyPr/>
        <a:lstStyle/>
        <a:p>
          <a:endParaRPr lang="en-US"/>
        </a:p>
      </dgm:t>
    </dgm:pt>
    <dgm:pt modelId="{D592F511-5F2C-480F-816D-9081E886B7E7}" type="sibTrans" cxnId="{2C290328-86D6-41AD-852E-7EA92BA2AD92}">
      <dgm:prSet/>
      <dgm:spPr/>
      <dgm:t>
        <a:bodyPr/>
        <a:lstStyle/>
        <a:p>
          <a:endParaRPr lang="en-US"/>
        </a:p>
      </dgm:t>
    </dgm:pt>
    <dgm:pt modelId="{791B2EBF-6229-4E50-9D0E-4551CF580A69}">
      <dgm:prSet custT="1"/>
      <dgm:spPr/>
      <dgm:t>
        <a:bodyPr/>
        <a:lstStyle/>
        <a:p>
          <a:pPr algn="l"/>
          <a:r>
            <a:rPr lang="en-US" sz="1400" b="1" dirty="0" err="1"/>
            <a:t>Ibrexafungerp</a:t>
          </a:r>
          <a:r>
            <a:rPr lang="en-US" sz="1400" dirty="0"/>
            <a:t>:  approved for vulvovaginal candidiasis;  show promising results against echinocandin-resistant </a:t>
          </a:r>
          <a:r>
            <a:rPr lang="en-US" sz="1400" i="1" dirty="0"/>
            <a:t>C. auris</a:t>
          </a:r>
        </a:p>
      </dgm:t>
    </dgm:pt>
    <dgm:pt modelId="{05F50A0D-A3F6-439B-8AB2-70D4035134F6}" type="parTrans" cxnId="{FFC9D1DC-BB8E-499C-97EC-9C6528547C91}">
      <dgm:prSet/>
      <dgm:spPr/>
      <dgm:t>
        <a:bodyPr/>
        <a:lstStyle/>
        <a:p>
          <a:endParaRPr lang="en-US"/>
        </a:p>
      </dgm:t>
    </dgm:pt>
    <dgm:pt modelId="{DA829369-C7AB-451F-9E6C-933DA83CD89C}" type="sibTrans" cxnId="{FFC9D1DC-BB8E-499C-97EC-9C6528547C91}">
      <dgm:prSet/>
      <dgm:spPr/>
      <dgm:t>
        <a:bodyPr/>
        <a:lstStyle/>
        <a:p>
          <a:endParaRPr lang="en-US"/>
        </a:p>
      </dgm:t>
    </dgm:pt>
    <dgm:pt modelId="{CFB4957C-D3DF-470C-A151-0884E17C23B9}">
      <dgm:prSet custT="1"/>
      <dgm:spPr/>
      <dgm:t>
        <a:bodyPr/>
        <a:lstStyle/>
        <a:p>
          <a:pPr algn="l"/>
          <a:r>
            <a:rPr lang="en-US" sz="1400" b="1"/>
            <a:t>Combination treatment</a:t>
          </a:r>
          <a:r>
            <a:rPr lang="en-US" sz="1400"/>
            <a:t>: in vitro data shows inconsistent results against echinocandin-resistant </a:t>
          </a:r>
          <a:r>
            <a:rPr lang="en-US" sz="1400" i="1"/>
            <a:t>C. auris </a:t>
          </a:r>
          <a:r>
            <a:rPr lang="en-US" sz="1400"/>
            <a:t>and no real clinical data</a:t>
          </a:r>
        </a:p>
      </dgm:t>
    </dgm:pt>
    <dgm:pt modelId="{CEBE2911-1AD7-44F3-89F9-D1F102600608}" type="parTrans" cxnId="{E84FE7D4-D8AC-4FD6-82D5-F24632DA53C5}">
      <dgm:prSet/>
      <dgm:spPr/>
      <dgm:t>
        <a:bodyPr/>
        <a:lstStyle/>
        <a:p>
          <a:endParaRPr lang="en-US"/>
        </a:p>
      </dgm:t>
    </dgm:pt>
    <dgm:pt modelId="{5B91B338-9341-4352-ADC0-141F8F031059}" type="sibTrans" cxnId="{E84FE7D4-D8AC-4FD6-82D5-F24632DA53C5}">
      <dgm:prSet/>
      <dgm:spPr/>
      <dgm:t>
        <a:bodyPr/>
        <a:lstStyle/>
        <a:p>
          <a:endParaRPr lang="en-US"/>
        </a:p>
      </dgm:t>
    </dgm:pt>
    <dgm:pt modelId="{B8189371-3B04-4FF9-893E-BCA78E9C937E}">
      <dgm:prSet custT="1"/>
      <dgm:spPr/>
      <dgm:t>
        <a:bodyPr/>
        <a:lstStyle/>
        <a:p>
          <a:pPr algn="l" rtl="0"/>
          <a:r>
            <a:rPr lang="en-US" sz="1400" b="1">
              <a:latin typeface="Myriad Web Pro"/>
            </a:rPr>
            <a:t>    Higher doses of echinocandins                       </a:t>
          </a:r>
        </a:p>
      </dgm:t>
    </dgm:pt>
    <dgm:pt modelId="{A0946A43-3760-4380-8102-DBF218488CD3}" type="parTrans" cxnId="{F7A558FB-6718-4B71-B755-118724A6F146}">
      <dgm:prSet/>
      <dgm:spPr/>
      <dgm:t>
        <a:bodyPr/>
        <a:lstStyle/>
        <a:p>
          <a:endParaRPr lang="en-US"/>
        </a:p>
      </dgm:t>
    </dgm:pt>
    <dgm:pt modelId="{2DCEA191-2F77-402E-AB70-92E2F26BEC71}" type="sibTrans" cxnId="{F7A558FB-6718-4B71-B755-118724A6F146}">
      <dgm:prSet/>
      <dgm:spPr/>
      <dgm:t>
        <a:bodyPr/>
        <a:lstStyle/>
        <a:p>
          <a:endParaRPr lang="en-US"/>
        </a:p>
      </dgm:t>
    </dgm:pt>
    <dgm:pt modelId="{F1363F0C-FED6-4B8A-952A-A4CF383A4BC9}">
      <dgm:prSet phldr="0" custT="1"/>
      <dgm:spPr/>
      <dgm:t>
        <a:bodyPr/>
        <a:lstStyle/>
        <a:p>
          <a:pPr algn="l" rtl="0"/>
          <a:r>
            <a:rPr lang="en-US" sz="1400" b="1">
              <a:solidFill>
                <a:schemeClr val="tx1"/>
              </a:solidFill>
              <a:latin typeface="Myriad Web Pro"/>
              <a:ea typeface="Calibri"/>
              <a:cs typeface="Calibri"/>
            </a:rPr>
            <a:t>Rezafungin</a:t>
          </a:r>
          <a:r>
            <a:rPr lang="en-US" sz="1400" b="0">
              <a:solidFill>
                <a:schemeClr val="tx1"/>
              </a:solidFill>
              <a:latin typeface="Myriad Web Pro"/>
              <a:ea typeface="Calibri"/>
              <a:cs typeface="Calibri"/>
            </a:rPr>
            <a:t>: anecdotal evidence that it works against echinocandin-resistant </a:t>
          </a:r>
          <a:r>
            <a:rPr lang="en-US" sz="1400" b="0" i="1">
              <a:solidFill>
                <a:schemeClr val="tx1"/>
              </a:solidFill>
              <a:latin typeface="Myriad Web Pro"/>
              <a:ea typeface="Calibri"/>
              <a:cs typeface="Calibri"/>
            </a:rPr>
            <a:t>C. auris</a:t>
          </a:r>
          <a:endParaRPr lang="en-US" sz="1400" b="1" i="1">
            <a:solidFill>
              <a:schemeClr val="tx1"/>
            </a:solidFill>
            <a:latin typeface="Myriad Web Pro"/>
          </a:endParaRPr>
        </a:p>
      </dgm:t>
    </dgm:pt>
    <dgm:pt modelId="{7FB76C78-387B-4F2C-A09B-E349AA6B0C65}" type="parTrans" cxnId="{89F45906-3CEC-4E90-934E-49C1FC3E9A52}">
      <dgm:prSet/>
      <dgm:spPr/>
      <dgm:t>
        <a:bodyPr/>
        <a:lstStyle/>
        <a:p>
          <a:endParaRPr lang="en-US"/>
        </a:p>
      </dgm:t>
    </dgm:pt>
    <dgm:pt modelId="{0DE8F807-3899-421D-83B0-93709F3636C9}" type="sibTrans" cxnId="{89F45906-3CEC-4E90-934E-49C1FC3E9A52}">
      <dgm:prSet/>
      <dgm:spPr/>
      <dgm:t>
        <a:bodyPr/>
        <a:lstStyle/>
        <a:p>
          <a:endParaRPr lang="en-US"/>
        </a:p>
      </dgm:t>
    </dgm:pt>
    <dgm:pt modelId="{3CF6B9E5-6FE3-4DB9-8109-65DE8E8863CF}" type="pres">
      <dgm:prSet presAssocID="{9620366C-AA7F-4DF9-B8B4-5BABF3AE7C9E}" presName="Name0" presStyleCnt="0">
        <dgm:presLayoutVars>
          <dgm:chMax val="7"/>
          <dgm:dir/>
          <dgm:animOne val="branch"/>
        </dgm:presLayoutVars>
      </dgm:prSet>
      <dgm:spPr/>
    </dgm:pt>
    <dgm:pt modelId="{040A1B20-79BD-4237-9CD9-EF8B7B0E7CF7}" type="pres">
      <dgm:prSet presAssocID="{7160E184-AA3C-4508-BC75-19824A86E3FE}" presName="parTx1" presStyleLbl="node1" presStyleIdx="0" presStyleCnt="1" custScaleX="73129" custScaleY="73129"/>
      <dgm:spPr/>
    </dgm:pt>
    <dgm:pt modelId="{C06C4655-8BB7-46AB-BD13-D6626CF49E64}" type="pres">
      <dgm:prSet presAssocID="{7160E184-AA3C-4508-BC75-19824A86E3FE}" presName="spPre1" presStyleCnt="0"/>
      <dgm:spPr/>
    </dgm:pt>
    <dgm:pt modelId="{3CCF8067-867B-471D-9448-000739D5CD9D}" type="pres">
      <dgm:prSet presAssocID="{7160E184-AA3C-4508-BC75-19824A86E3FE}" presName="chLin1" presStyleCnt="0"/>
      <dgm:spPr/>
    </dgm:pt>
    <dgm:pt modelId="{B52D8DAC-8637-4E21-B842-F8CAAEA754D2}" type="pres">
      <dgm:prSet presAssocID="{A0946A43-3760-4380-8102-DBF218488CD3}" presName="Name11" presStyleLbl="parChTrans1D1" presStyleIdx="0" presStyleCnt="10"/>
      <dgm:spPr/>
    </dgm:pt>
    <dgm:pt modelId="{30A0C140-4456-4D0F-88DD-177A9D8BF7AD}" type="pres">
      <dgm:prSet presAssocID="{B8189371-3B04-4FF9-893E-BCA78E9C937E}" presName="txAndLines1" presStyleCnt="0"/>
      <dgm:spPr/>
    </dgm:pt>
    <dgm:pt modelId="{27FE923B-AD3C-414E-BACE-2EF3162A1D72}" type="pres">
      <dgm:prSet presAssocID="{B8189371-3B04-4FF9-893E-BCA78E9C937E}" presName="anchor1" presStyleCnt="0"/>
      <dgm:spPr/>
    </dgm:pt>
    <dgm:pt modelId="{E8FB2975-3358-4E11-B29C-E6C31397C60C}" type="pres">
      <dgm:prSet presAssocID="{B8189371-3B04-4FF9-893E-BCA78E9C937E}" presName="backup1" presStyleCnt="0"/>
      <dgm:spPr/>
    </dgm:pt>
    <dgm:pt modelId="{8170FC99-C2DF-4C63-92F3-B016D31B9615}" type="pres">
      <dgm:prSet presAssocID="{B8189371-3B04-4FF9-893E-BCA78E9C937E}" presName="preLine1" presStyleLbl="parChTrans1D1" presStyleIdx="1" presStyleCnt="10"/>
      <dgm:spPr/>
    </dgm:pt>
    <dgm:pt modelId="{08E21722-9B02-4B4F-9A63-F35658EC79C9}" type="pres">
      <dgm:prSet presAssocID="{B8189371-3B04-4FF9-893E-BCA78E9C937E}" presName="desTx1" presStyleLbl="revTx" presStyleIdx="0" presStyleCnt="0" custScaleX="182897">
        <dgm:presLayoutVars>
          <dgm:bulletEnabled val="1"/>
        </dgm:presLayoutVars>
      </dgm:prSet>
      <dgm:spPr/>
    </dgm:pt>
    <dgm:pt modelId="{F14DF84E-6C18-4CD7-B1DD-0379391FF864}" type="pres">
      <dgm:prSet presAssocID="{7FB76C78-387B-4F2C-A09B-E349AA6B0C65}" presName="Name11" presStyleLbl="parChTrans1D1" presStyleIdx="2" presStyleCnt="10"/>
      <dgm:spPr/>
    </dgm:pt>
    <dgm:pt modelId="{DB943C8C-C06B-49EA-BC7A-434B78FEF19D}" type="pres">
      <dgm:prSet presAssocID="{F1363F0C-FED6-4B8A-952A-A4CF383A4BC9}" presName="txAndLines1" presStyleCnt="0"/>
      <dgm:spPr/>
    </dgm:pt>
    <dgm:pt modelId="{EFE8C1FF-244B-4812-881B-9602EF13C564}" type="pres">
      <dgm:prSet presAssocID="{F1363F0C-FED6-4B8A-952A-A4CF383A4BC9}" presName="anchor1" presStyleCnt="0"/>
      <dgm:spPr/>
    </dgm:pt>
    <dgm:pt modelId="{BD7F08F5-1123-40A8-9A31-1AE496332EE6}" type="pres">
      <dgm:prSet presAssocID="{F1363F0C-FED6-4B8A-952A-A4CF383A4BC9}" presName="backup1" presStyleCnt="0"/>
      <dgm:spPr/>
    </dgm:pt>
    <dgm:pt modelId="{2528AA77-AEFB-4F09-A016-45871DE7E8C3}" type="pres">
      <dgm:prSet presAssocID="{F1363F0C-FED6-4B8A-952A-A4CF383A4BC9}" presName="preLine1" presStyleLbl="parChTrans1D1" presStyleIdx="3" presStyleCnt="10"/>
      <dgm:spPr/>
    </dgm:pt>
    <dgm:pt modelId="{65FAEDF6-ED58-4268-B742-2FD3A467F82E}" type="pres">
      <dgm:prSet presAssocID="{F1363F0C-FED6-4B8A-952A-A4CF383A4BC9}" presName="desTx1" presStyleLbl="revTx" presStyleIdx="0" presStyleCnt="0">
        <dgm:presLayoutVars>
          <dgm:bulletEnabled val="1"/>
        </dgm:presLayoutVars>
      </dgm:prSet>
      <dgm:spPr/>
    </dgm:pt>
    <dgm:pt modelId="{558C436C-7934-4760-8DCB-0215E140C732}" type="pres">
      <dgm:prSet presAssocID="{E87A7616-91A3-40DF-917A-53DF5D94F74C}" presName="Name11" presStyleLbl="parChTrans1D1" presStyleIdx="4" presStyleCnt="10"/>
      <dgm:spPr/>
    </dgm:pt>
    <dgm:pt modelId="{9D13D0E8-FF34-42E9-A619-FA7F3E01CBAC}" type="pres">
      <dgm:prSet presAssocID="{5CABBE30-7B42-46F2-B414-EE52C94F439E}" presName="txAndLines1" presStyleCnt="0"/>
      <dgm:spPr/>
    </dgm:pt>
    <dgm:pt modelId="{28B8DB8C-6499-4B23-9821-8F9AFD073317}" type="pres">
      <dgm:prSet presAssocID="{5CABBE30-7B42-46F2-B414-EE52C94F439E}" presName="anchor1" presStyleCnt="0"/>
      <dgm:spPr/>
    </dgm:pt>
    <dgm:pt modelId="{2F83B02F-4996-46C2-AA06-290F4F0116EC}" type="pres">
      <dgm:prSet presAssocID="{5CABBE30-7B42-46F2-B414-EE52C94F439E}" presName="backup1" presStyleCnt="0"/>
      <dgm:spPr/>
    </dgm:pt>
    <dgm:pt modelId="{D6AB0775-DD92-41D0-9D26-02FC1E1F0A59}" type="pres">
      <dgm:prSet presAssocID="{5CABBE30-7B42-46F2-B414-EE52C94F439E}" presName="preLine1" presStyleLbl="parChTrans1D1" presStyleIdx="5" presStyleCnt="10"/>
      <dgm:spPr/>
    </dgm:pt>
    <dgm:pt modelId="{930431E0-1491-4F80-A45B-0C69AEE927C7}" type="pres">
      <dgm:prSet presAssocID="{5CABBE30-7B42-46F2-B414-EE52C94F439E}" presName="desTx1" presStyleLbl="revTx" presStyleIdx="0" presStyleCnt="0">
        <dgm:presLayoutVars>
          <dgm:bulletEnabled val="1"/>
        </dgm:presLayoutVars>
      </dgm:prSet>
      <dgm:spPr/>
    </dgm:pt>
    <dgm:pt modelId="{1CA6EF52-69CA-4B18-B7D5-699614CD85F6}" type="pres">
      <dgm:prSet presAssocID="{05F50A0D-A3F6-439B-8AB2-70D4035134F6}" presName="Name11" presStyleLbl="parChTrans1D1" presStyleIdx="6" presStyleCnt="10"/>
      <dgm:spPr/>
    </dgm:pt>
    <dgm:pt modelId="{9D18D693-13E0-4B16-9D7C-DB44FCB4F39C}" type="pres">
      <dgm:prSet presAssocID="{791B2EBF-6229-4E50-9D0E-4551CF580A69}" presName="txAndLines1" presStyleCnt="0"/>
      <dgm:spPr/>
    </dgm:pt>
    <dgm:pt modelId="{3366A64E-CC03-451D-ACA0-A22A38CF2B2B}" type="pres">
      <dgm:prSet presAssocID="{791B2EBF-6229-4E50-9D0E-4551CF580A69}" presName="anchor1" presStyleCnt="0"/>
      <dgm:spPr/>
    </dgm:pt>
    <dgm:pt modelId="{22B9F19E-D338-4ADE-A183-552642EEA97E}" type="pres">
      <dgm:prSet presAssocID="{791B2EBF-6229-4E50-9D0E-4551CF580A69}" presName="backup1" presStyleCnt="0"/>
      <dgm:spPr/>
    </dgm:pt>
    <dgm:pt modelId="{E223C578-C920-4096-AE4A-042C72E57FEC}" type="pres">
      <dgm:prSet presAssocID="{791B2EBF-6229-4E50-9D0E-4551CF580A69}" presName="preLine1" presStyleLbl="parChTrans1D1" presStyleIdx="7" presStyleCnt="10"/>
      <dgm:spPr/>
    </dgm:pt>
    <dgm:pt modelId="{E861BC8A-31BE-47B6-B3DF-35E6E514C0CD}" type="pres">
      <dgm:prSet presAssocID="{791B2EBF-6229-4E50-9D0E-4551CF580A69}" presName="desTx1" presStyleLbl="revTx" presStyleIdx="0" presStyleCnt="0">
        <dgm:presLayoutVars>
          <dgm:bulletEnabled val="1"/>
        </dgm:presLayoutVars>
      </dgm:prSet>
      <dgm:spPr/>
    </dgm:pt>
    <dgm:pt modelId="{D5E324B7-9BD4-4B88-9426-CB190A393E7E}" type="pres">
      <dgm:prSet presAssocID="{CEBE2911-1AD7-44F3-89F9-D1F102600608}" presName="Name11" presStyleLbl="parChTrans1D1" presStyleIdx="8" presStyleCnt="10"/>
      <dgm:spPr/>
    </dgm:pt>
    <dgm:pt modelId="{C061F221-54F7-46DD-8F7F-ECF9AF225E83}" type="pres">
      <dgm:prSet presAssocID="{CFB4957C-D3DF-470C-A151-0884E17C23B9}" presName="txAndLines1" presStyleCnt="0"/>
      <dgm:spPr/>
    </dgm:pt>
    <dgm:pt modelId="{790377F2-E549-4E82-8DBF-9EF0E15D823D}" type="pres">
      <dgm:prSet presAssocID="{CFB4957C-D3DF-470C-A151-0884E17C23B9}" presName="anchor1" presStyleCnt="0"/>
      <dgm:spPr/>
    </dgm:pt>
    <dgm:pt modelId="{5E5C4391-6AF2-48A3-8E39-16A8F2C6DB6B}" type="pres">
      <dgm:prSet presAssocID="{CFB4957C-D3DF-470C-A151-0884E17C23B9}" presName="backup1" presStyleCnt="0"/>
      <dgm:spPr/>
    </dgm:pt>
    <dgm:pt modelId="{CA120FB6-EE43-4A7B-80A3-696385DF17D0}" type="pres">
      <dgm:prSet presAssocID="{CFB4957C-D3DF-470C-A151-0884E17C23B9}" presName="preLine1" presStyleLbl="parChTrans1D1" presStyleIdx="9" presStyleCnt="10"/>
      <dgm:spPr/>
    </dgm:pt>
    <dgm:pt modelId="{8352EDFB-E9F7-4F42-9D28-C8C4CA0065CE}" type="pres">
      <dgm:prSet presAssocID="{CFB4957C-D3DF-470C-A151-0884E17C23B9}" presName="desTx1" presStyleLbl="revTx" presStyleIdx="0" presStyleCnt="0">
        <dgm:presLayoutVars>
          <dgm:bulletEnabled val="1"/>
        </dgm:presLayoutVars>
      </dgm:prSet>
      <dgm:spPr/>
    </dgm:pt>
  </dgm:ptLst>
  <dgm:cxnLst>
    <dgm:cxn modelId="{89F45906-3CEC-4E90-934E-49C1FC3E9A52}" srcId="{7160E184-AA3C-4508-BC75-19824A86E3FE}" destId="{F1363F0C-FED6-4B8A-952A-A4CF383A4BC9}" srcOrd="1" destOrd="0" parTransId="{7FB76C78-387B-4F2C-A09B-E349AA6B0C65}" sibTransId="{0DE8F807-3899-421D-83B0-93709F3636C9}"/>
    <dgm:cxn modelId="{91CC1D21-94D4-43EB-877C-B50C2AC35431}" type="presOf" srcId="{791B2EBF-6229-4E50-9D0E-4551CF580A69}" destId="{E861BC8A-31BE-47B6-B3DF-35E6E514C0CD}" srcOrd="0" destOrd="0" presId="urn:microsoft.com/office/officeart/2009/3/layout/SubStepProcess"/>
    <dgm:cxn modelId="{2C290328-86D6-41AD-852E-7EA92BA2AD92}" srcId="{7160E184-AA3C-4508-BC75-19824A86E3FE}" destId="{5CABBE30-7B42-46F2-B414-EE52C94F439E}" srcOrd="2" destOrd="0" parTransId="{E87A7616-91A3-40DF-917A-53DF5D94F74C}" sibTransId="{D592F511-5F2C-480F-816D-9081E886B7E7}"/>
    <dgm:cxn modelId="{7F356C33-5F47-43EA-9896-4E359789DF82}" type="presOf" srcId="{B8189371-3B04-4FF9-893E-BCA78E9C937E}" destId="{08E21722-9B02-4B4F-9A63-F35658EC79C9}" srcOrd="0" destOrd="0" presId="urn:microsoft.com/office/officeart/2009/3/layout/SubStepProcess"/>
    <dgm:cxn modelId="{9F4F3B50-2BB3-4D9F-8FF1-6F83C9CDA146}" type="presOf" srcId="{F1363F0C-FED6-4B8A-952A-A4CF383A4BC9}" destId="{65FAEDF6-ED58-4268-B742-2FD3A467F82E}" srcOrd="0" destOrd="0" presId="urn:microsoft.com/office/officeart/2009/3/layout/SubStepProcess"/>
    <dgm:cxn modelId="{4A217583-3AD1-495D-81C3-624106617828}" type="presOf" srcId="{CFB4957C-D3DF-470C-A151-0884E17C23B9}" destId="{8352EDFB-E9F7-4F42-9D28-C8C4CA0065CE}" srcOrd="0" destOrd="0" presId="urn:microsoft.com/office/officeart/2009/3/layout/SubStepProcess"/>
    <dgm:cxn modelId="{F4739C8F-DAB3-4DFB-8704-F19988E8B781}" type="presOf" srcId="{9620366C-AA7F-4DF9-B8B4-5BABF3AE7C9E}" destId="{3CF6B9E5-6FE3-4DB9-8109-65DE8E8863CF}" srcOrd="0" destOrd="0" presId="urn:microsoft.com/office/officeart/2009/3/layout/SubStepProcess"/>
    <dgm:cxn modelId="{DDD64A95-D4B3-43FC-8F2B-46605E731D7A}" srcId="{9620366C-AA7F-4DF9-B8B4-5BABF3AE7C9E}" destId="{7160E184-AA3C-4508-BC75-19824A86E3FE}" srcOrd="0" destOrd="0" parTransId="{1A539BA9-6421-41CD-A28B-8EE1267453C1}" sibTransId="{D9423D16-9762-4AFC-AAFD-B8CA9FE97E7A}"/>
    <dgm:cxn modelId="{7908EE99-E11B-4263-9275-332400CB55B2}" type="presOf" srcId="{7160E184-AA3C-4508-BC75-19824A86E3FE}" destId="{040A1B20-79BD-4237-9CD9-EF8B7B0E7CF7}" srcOrd="0" destOrd="0" presId="urn:microsoft.com/office/officeart/2009/3/layout/SubStepProcess"/>
    <dgm:cxn modelId="{02C06DCB-6E1B-4CB5-BDCA-23A96CD6FDAA}" type="presOf" srcId="{5CABBE30-7B42-46F2-B414-EE52C94F439E}" destId="{930431E0-1491-4F80-A45B-0C69AEE927C7}" srcOrd="0" destOrd="0" presId="urn:microsoft.com/office/officeart/2009/3/layout/SubStepProcess"/>
    <dgm:cxn modelId="{E84FE7D4-D8AC-4FD6-82D5-F24632DA53C5}" srcId="{7160E184-AA3C-4508-BC75-19824A86E3FE}" destId="{CFB4957C-D3DF-470C-A151-0884E17C23B9}" srcOrd="4" destOrd="0" parTransId="{CEBE2911-1AD7-44F3-89F9-D1F102600608}" sibTransId="{5B91B338-9341-4352-ADC0-141F8F031059}"/>
    <dgm:cxn modelId="{FFC9D1DC-BB8E-499C-97EC-9C6528547C91}" srcId="{7160E184-AA3C-4508-BC75-19824A86E3FE}" destId="{791B2EBF-6229-4E50-9D0E-4551CF580A69}" srcOrd="3" destOrd="0" parTransId="{05F50A0D-A3F6-439B-8AB2-70D4035134F6}" sibTransId="{DA829369-C7AB-451F-9E6C-933DA83CD89C}"/>
    <dgm:cxn modelId="{F7A558FB-6718-4B71-B755-118724A6F146}" srcId="{7160E184-AA3C-4508-BC75-19824A86E3FE}" destId="{B8189371-3B04-4FF9-893E-BCA78E9C937E}" srcOrd="0" destOrd="0" parTransId="{A0946A43-3760-4380-8102-DBF218488CD3}" sibTransId="{2DCEA191-2F77-402E-AB70-92E2F26BEC71}"/>
    <dgm:cxn modelId="{FECF8544-F960-4411-AF1D-5026F24AC1BD}" type="presParOf" srcId="{3CF6B9E5-6FE3-4DB9-8109-65DE8E8863CF}" destId="{040A1B20-79BD-4237-9CD9-EF8B7B0E7CF7}" srcOrd="0" destOrd="0" presId="urn:microsoft.com/office/officeart/2009/3/layout/SubStepProcess"/>
    <dgm:cxn modelId="{6AF32860-DF71-47B8-893F-BBC945FA86F9}" type="presParOf" srcId="{3CF6B9E5-6FE3-4DB9-8109-65DE8E8863CF}" destId="{C06C4655-8BB7-46AB-BD13-D6626CF49E64}" srcOrd="1" destOrd="0" presId="urn:microsoft.com/office/officeart/2009/3/layout/SubStepProcess"/>
    <dgm:cxn modelId="{EE5E5B02-850B-4D08-A005-E411B0A9A47D}" type="presParOf" srcId="{3CF6B9E5-6FE3-4DB9-8109-65DE8E8863CF}" destId="{3CCF8067-867B-471D-9448-000739D5CD9D}" srcOrd="2" destOrd="0" presId="urn:microsoft.com/office/officeart/2009/3/layout/SubStepProcess"/>
    <dgm:cxn modelId="{F74B9A54-664B-4310-A399-FFA5413EFEA6}" type="presParOf" srcId="{3CCF8067-867B-471D-9448-000739D5CD9D}" destId="{B52D8DAC-8637-4E21-B842-F8CAAEA754D2}" srcOrd="0" destOrd="0" presId="urn:microsoft.com/office/officeart/2009/3/layout/SubStepProcess"/>
    <dgm:cxn modelId="{C5162AD9-13B4-4AEB-AF64-0613998F404E}" type="presParOf" srcId="{3CCF8067-867B-471D-9448-000739D5CD9D}" destId="{30A0C140-4456-4D0F-88DD-177A9D8BF7AD}" srcOrd="1" destOrd="0" presId="urn:microsoft.com/office/officeart/2009/3/layout/SubStepProcess"/>
    <dgm:cxn modelId="{BDA9F09F-8DE5-4219-AD68-2AC06E40B8F8}" type="presParOf" srcId="{30A0C140-4456-4D0F-88DD-177A9D8BF7AD}" destId="{27FE923B-AD3C-414E-BACE-2EF3162A1D72}" srcOrd="0" destOrd="0" presId="urn:microsoft.com/office/officeart/2009/3/layout/SubStepProcess"/>
    <dgm:cxn modelId="{30827516-E7E9-480F-ABA0-E05C471C31E0}" type="presParOf" srcId="{30A0C140-4456-4D0F-88DD-177A9D8BF7AD}" destId="{E8FB2975-3358-4E11-B29C-E6C31397C60C}" srcOrd="1" destOrd="0" presId="urn:microsoft.com/office/officeart/2009/3/layout/SubStepProcess"/>
    <dgm:cxn modelId="{DA8FF997-7723-49E7-B5F9-28BB8E8B9144}" type="presParOf" srcId="{30A0C140-4456-4D0F-88DD-177A9D8BF7AD}" destId="{8170FC99-C2DF-4C63-92F3-B016D31B9615}" srcOrd="2" destOrd="0" presId="urn:microsoft.com/office/officeart/2009/3/layout/SubStepProcess"/>
    <dgm:cxn modelId="{65F99515-8B2A-4B14-B7CD-0A4957E4BE0B}" type="presParOf" srcId="{30A0C140-4456-4D0F-88DD-177A9D8BF7AD}" destId="{08E21722-9B02-4B4F-9A63-F35658EC79C9}" srcOrd="3" destOrd="0" presId="urn:microsoft.com/office/officeart/2009/3/layout/SubStepProcess"/>
    <dgm:cxn modelId="{A44F60BA-661C-436A-AF81-71B4868E618E}" type="presParOf" srcId="{3CCF8067-867B-471D-9448-000739D5CD9D}" destId="{F14DF84E-6C18-4CD7-B1DD-0379391FF864}" srcOrd="2" destOrd="0" presId="urn:microsoft.com/office/officeart/2009/3/layout/SubStepProcess"/>
    <dgm:cxn modelId="{E5953306-0C74-407C-A977-2F34A6716561}" type="presParOf" srcId="{3CCF8067-867B-471D-9448-000739D5CD9D}" destId="{DB943C8C-C06B-49EA-BC7A-434B78FEF19D}" srcOrd="3" destOrd="0" presId="urn:microsoft.com/office/officeart/2009/3/layout/SubStepProcess"/>
    <dgm:cxn modelId="{05F4AA16-AF3C-453F-BA36-BECF03F4223C}" type="presParOf" srcId="{DB943C8C-C06B-49EA-BC7A-434B78FEF19D}" destId="{EFE8C1FF-244B-4812-881B-9602EF13C564}" srcOrd="0" destOrd="0" presId="urn:microsoft.com/office/officeart/2009/3/layout/SubStepProcess"/>
    <dgm:cxn modelId="{0D1BE083-A9B5-4AE1-9BAF-EE2AFC63D2AF}" type="presParOf" srcId="{DB943C8C-C06B-49EA-BC7A-434B78FEF19D}" destId="{BD7F08F5-1123-40A8-9A31-1AE496332EE6}" srcOrd="1" destOrd="0" presId="urn:microsoft.com/office/officeart/2009/3/layout/SubStepProcess"/>
    <dgm:cxn modelId="{E2DF2CD3-D49B-4DC4-94C7-6F1E6F6DFB47}" type="presParOf" srcId="{DB943C8C-C06B-49EA-BC7A-434B78FEF19D}" destId="{2528AA77-AEFB-4F09-A016-45871DE7E8C3}" srcOrd="2" destOrd="0" presId="urn:microsoft.com/office/officeart/2009/3/layout/SubStepProcess"/>
    <dgm:cxn modelId="{0C577462-E3DD-4E23-B9C5-15A84B0EE3A0}" type="presParOf" srcId="{DB943C8C-C06B-49EA-BC7A-434B78FEF19D}" destId="{65FAEDF6-ED58-4268-B742-2FD3A467F82E}" srcOrd="3" destOrd="0" presId="urn:microsoft.com/office/officeart/2009/3/layout/SubStepProcess"/>
    <dgm:cxn modelId="{7E470C71-59D4-4EB0-BB14-7365D8090EA9}" type="presParOf" srcId="{3CCF8067-867B-471D-9448-000739D5CD9D}" destId="{558C436C-7934-4760-8DCB-0215E140C732}" srcOrd="4" destOrd="0" presId="urn:microsoft.com/office/officeart/2009/3/layout/SubStepProcess"/>
    <dgm:cxn modelId="{5B9EFB52-B943-439B-A7FC-2CFE18522491}" type="presParOf" srcId="{3CCF8067-867B-471D-9448-000739D5CD9D}" destId="{9D13D0E8-FF34-42E9-A619-FA7F3E01CBAC}" srcOrd="5" destOrd="0" presId="urn:microsoft.com/office/officeart/2009/3/layout/SubStepProcess"/>
    <dgm:cxn modelId="{FDCFF4C4-864B-4C6B-B8D6-28A44653BA9D}" type="presParOf" srcId="{9D13D0E8-FF34-42E9-A619-FA7F3E01CBAC}" destId="{28B8DB8C-6499-4B23-9821-8F9AFD073317}" srcOrd="0" destOrd="0" presId="urn:microsoft.com/office/officeart/2009/3/layout/SubStepProcess"/>
    <dgm:cxn modelId="{638A5589-8C8B-4A76-B209-0CE0A9580915}" type="presParOf" srcId="{9D13D0E8-FF34-42E9-A619-FA7F3E01CBAC}" destId="{2F83B02F-4996-46C2-AA06-290F4F0116EC}" srcOrd="1" destOrd="0" presId="urn:microsoft.com/office/officeart/2009/3/layout/SubStepProcess"/>
    <dgm:cxn modelId="{1987E31D-2565-43B9-88C4-4AEFEA61EE47}" type="presParOf" srcId="{9D13D0E8-FF34-42E9-A619-FA7F3E01CBAC}" destId="{D6AB0775-DD92-41D0-9D26-02FC1E1F0A59}" srcOrd="2" destOrd="0" presId="urn:microsoft.com/office/officeart/2009/3/layout/SubStepProcess"/>
    <dgm:cxn modelId="{ED7CC91A-ACFE-4E71-AA49-184C3E18A4FF}" type="presParOf" srcId="{9D13D0E8-FF34-42E9-A619-FA7F3E01CBAC}" destId="{930431E0-1491-4F80-A45B-0C69AEE927C7}" srcOrd="3" destOrd="0" presId="urn:microsoft.com/office/officeart/2009/3/layout/SubStepProcess"/>
    <dgm:cxn modelId="{6600D6ED-C1A4-44DA-9F26-C3820E81F546}" type="presParOf" srcId="{3CCF8067-867B-471D-9448-000739D5CD9D}" destId="{1CA6EF52-69CA-4B18-B7D5-699614CD85F6}" srcOrd="6" destOrd="0" presId="urn:microsoft.com/office/officeart/2009/3/layout/SubStepProcess"/>
    <dgm:cxn modelId="{7DCF617C-9033-48E4-AD11-E80D85936721}" type="presParOf" srcId="{3CCF8067-867B-471D-9448-000739D5CD9D}" destId="{9D18D693-13E0-4B16-9D7C-DB44FCB4F39C}" srcOrd="7" destOrd="0" presId="urn:microsoft.com/office/officeart/2009/3/layout/SubStepProcess"/>
    <dgm:cxn modelId="{8F80D660-538C-4E15-A5A9-41666E731C04}" type="presParOf" srcId="{9D18D693-13E0-4B16-9D7C-DB44FCB4F39C}" destId="{3366A64E-CC03-451D-ACA0-A22A38CF2B2B}" srcOrd="0" destOrd="0" presId="urn:microsoft.com/office/officeart/2009/3/layout/SubStepProcess"/>
    <dgm:cxn modelId="{3EA9D585-759D-4636-8960-F4C42F0835F9}" type="presParOf" srcId="{9D18D693-13E0-4B16-9D7C-DB44FCB4F39C}" destId="{22B9F19E-D338-4ADE-A183-552642EEA97E}" srcOrd="1" destOrd="0" presId="urn:microsoft.com/office/officeart/2009/3/layout/SubStepProcess"/>
    <dgm:cxn modelId="{6605138C-A1E5-4181-BB43-3139363DE886}" type="presParOf" srcId="{9D18D693-13E0-4B16-9D7C-DB44FCB4F39C}" destId="{E223C578-C920-4096-AE4A-042C72E57FEC}" srcOrd="2" destOrd="0" presId="urn:microsoft.com/office/officeart/2009/3/layout/SubStepProcess"/>
    <dgm:cxn modelId="{80C39665-17CE-47B0-AC2B-90F2FAE75499}" type="presParOf" srcId="{9D18D693-13E0-4B16-9D7C-DB44FCB4F39C}" destId="{E861BC8A-31BE-47B6-B3DF-35E6E514C0CD}" srcOrd="3" destOrd="0" presId="urn:microsoft.com/office/officeart/2009/3/layout/SubStepProcess"/>
    <dgm:cxn modelId="{E31EB0AD-4D81-4AF1-B65C-A4D5A6E5A281}" type="presParOf" srcId="{3CCF8067-867B-471D-9448-000739D5CD9D}" destId="{D5E324B7-9BD4-4B88-9426-CB190A393E7E}" srcOrd="8" destOrd="0" presId="urn:microsoft.com/office/officeart/2009/3/layout/SubStepProcess"/>
    <dgm:cxn modelId="{635EC926-66A9-4D7B-BBA5-586A83FB4A83}" type="presParOf" srcId="{3CCF8067-867B-471D-9448-000739D5CD9D}" destId="{C061F221-54F7-46DD-8F7F-ECF9AF225E83}" srcOrd="9" destOrd="0" presId="urn:microsoft.com/office/officeart/2009/3/layout/SubStepProcess"/>
    <dgm:cxn modelId="{980D886A-499E-44CE-8502-728D50A52F07}" type="presParOf" srcId="{C061F221-54F7-46DD-8F7F-ECF9AF225E83}" destId="{790377F2-E549-4E82-8DBF-9EF0E15D823D}" srcOrd="0" destOrd="0" presId="urn:microsoft.com/office/officeart/2009/3/layout/SubStepProcess"/>
    <dgm:cxn modelId="{64C94DE9-EC6B-46CC-8A37-121F0A21ECC1}" type="presParOf" srcId="{C061F221-54F7-46DD-8F7F-ECF9AF225E83}" destId="{5E5C4391-6AF2-48A3-8E39-16A8F2C6DB6B}" srcOrd="1" destOrd="0" presId="urn:microsoft.com/office/officeart/2009/3/layout/SubStepProcess"/>
    <dgm:cxn modelId="{884332F1-B1EA-430B-8CC9-B3AB2EA613A6}" type="presParOf" srcId="{C061F221-54F7-46DD-8F7F-ECF9AF225E83}" destId="{CA120FB6-EE43-4A7B-80A3-696385DF17D0}" srcOrd="2" destOrd="0" presId="urn:microsoft.com/office/officeart/2009/3/layout/SubStepProcess"/>
    <dgm:cxn modelId="{4DFF644A-361D-4425-AA07-BF63E0992277}" type="presParOf" srcId="{C061F221-54F7-46DD-8F7F-ECF9AF225E83}" destId="{8352EDFB-E9F7-4F42-9D28-C8C4CA0065CE}"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14981A8-6A62-49EF-B65C-84919C418D6E}" type="doc">
      <dgm:prSet loTypeId="urn:microsoft.com/office/officeart/2005/8/layout/process4" loCatId="list" qsTypeId="urn:microsoft.com/office/officeart/2005/8/quickstyle/simple1" qsCatId="simple" csTypeId="urn:microsoft.com/office/officeart/2005/8/colors/colorful1" csCatId="colorful" phldr="1"/>
      <dgm:spPr/>
      <dgm:t>
        <a:bodyPr/>
        <a:lstStyle/>
        <a:p>
          <a:endParaRPr lang="en-US"/>
        </a:p>
      </dgm:t>
    </dgm:pt>
    <dgm:pt modelId="{F7A53F2D-B7B1-4F7F-A6C4-C244826FF7B3}">
      <dgm:prSet phldrT="[Text]" custT="1"/>
      <dgm:spPr/>
      <dgm:t>
        <a:bodyPr/>
        <a:lstStyle/>
        <a:p>
          <a:r>
            <a:rPr lang="en-US" sz="2400" b="1" dirty="0"/>
            <a:t>IPC measures for echinocandin-resistant strains are the same as those for all other </a:t>
          </a:r>
          <a:r>
            <a:rPr lang="en-US" sz="2400" b="1" i="1" dirty="0"/>
            <a:t>C. auris </a:t>
          </a:r>
          <a:r>
            <a:rPr lang="en-US" sz="2400" b="1" dirty="0"/>
            <a:t>strains</a:t>
          </a:r>
        </a:p>
      </dgm:t>
    </dgm:pt>
    <dgm:pt modelId="{CAD02108-74AD-4E47-BA07-7B7BD71DDC43}" type="parTrans" cxnId="{EB2070F9-5925-4A3E-A625-5238B5B52562}">
      <dgm:prSet/>
      <dgm:spPr/>
      <dgm:t>
        <a:bodyPr/>
        <a:lstStyle/>
        <a:p>
          <a:endParaRPr lang="en-US"/>
        </a:p>
      </dgm:t>
    </dgm:pt>
    <dgm:pt modelId="{EDA1867F-B349-4AB2-8AF5-362CB13E92C9}" type="sibTrans" cxnId="{EB2070F9-5925-4A3E-A625-5238B5B52562}">
      <dgm:prSet/>
      <dgm:spPr/>
      <dgm:t>
        <a:bodyPr/>
        <a:lstStyle/>
        <a:p>
          <a:endParaRPr lang="en-US"/>
        </a:p>
      </dgm:t>
    </dgm:pt>
    <dgm:pt modelId="{4DF697F8-1359-49E7-BB4C-9359AC0DAB6A}">
      <dgm:prSet phldrT="[Text]" custT="1"/>
      <dgm:spPr/>
      <dgm:t>
        <a:bodyPr/>
        <a:lstStyle/>
        <a:p>
          <a:r>
            <a:rPr lang="en-US" sz="2000"/>
            <a:t>BUT IPC adherence  is even </a:t>
          </a:r>
          <a:r>
            <a:rPr lang="en-US" sz="2000" u="sng"/>
            <a:t>more </a:t>
          </a:r>
          <a:r>
            <a:rPr lang="en-US" sz="2000"/>
            <a:t>important to prevent spread that could result in difficult-to-treat infections</a:t>
          </a:r>
        </a:p>
      </dgm:t>
    </dgm:pt>
    <dgm:pt modelId="{B1AFCAA6-BE56-4318-8DD9-A098CB46D7C3}" type="parTrans" cxnId="{64427FCC-93C5-4224-9494-F21ECD5022CF}">
      <dgm:prSet/>
      <dgm:spPr/>
      <dgm:t>
        <a:bodyPr/>
        <a:lstStyle/>
        <a:p>
          <a:endParaRPr lang="en-US"/>
        </a:p>
      </dgm:t>
    </dgm:pt>
    <dgm:pt modelId="{8E54DD55-B33C-4075-8873-15247571E78B}" type="sibTrans" cxnId="{64427FCC-93C5-4224-9494-F21ECD5022CF}">
      <dgm:prSet/>
      <dgm:spPr/>
      <dgm:t>
        <a:bodyPr/>
        <a:lstStyle/>
        <a:p>
          <a:endParaRPr lang="en-US"/>
        </a:p>
      </dgm:t>
    </dgm:pt>
    <dgm:pt modelId="{309E21C8-CD82-4EC6-B468-2A882019C2DE}">
      <dgm:prSet phldrT="[Text]" custT="1"/>
      <dgm:spPr/>
      <dgm:t>
        <a:bodyPr/>
        <a:lstStyle/>
        <a:p>
          <a:r>
            <a:rPr lang="en-US" sz="1200"/>
            <a:t>Hand hygiene with alcohol-based hand sanitizer</a:t>
          </a:r>
        </a:p>
      </dgm:t>
    </dgm:pt>
    <dgm:pt modelId="{1456FDEB-B9B4-4671-AE78-8B927CD86E77}" type="parTrans" cxnId="{B3F43C6B-7904-4977-A8F5-BE3955E27E0A}">
      <dgm:prSet/>
      <dgm:spPr/>
      <dgm:t>
        <a:bodyPr/>
        <a:lstStyle/>
        <a:p>
          <a:endParaRPr lang="en-US"/>
        </a:p>
      </dgm:t>
    </dgm:pt>
    <dgm:pt modelId="{3D5CA385-4AD3-41FC-A86F-A2E3AA715255}" type="sibTrans" cxnId="{B3F43C6B-7904-4977-A8F5-BE3955E27E0A}">
      <dgm:prSet/>
      <dgm:spPr/>
      <dgm:t>
        <a:bodyPr/>
        <a:lstStyle/>
        <a:p>
          <a:endParaRPr lang="en-US"/>
        </a:p>
      </dgm:t>
    </dgm:pt>
    <dgm:pt modelId="{FE86EF1F-B103-434F-98A1-9B62F59A57D5}">
      <dgm:prSet phldrT="[Text]" custT="1"/>
      <dgm:spPr/>
      <dgm:t>
        <a:bodyPr/>
        <a:lstStyle/>
        <a:p>
          <a:r>
            <a:rPr lang="en-US" sz="1200"/>
            <a:t>Contact precautions (or Enhanced Barrier Precautions)</a:t>
          </a:r>
        </a:p>
      </dgm:t>
    </dgm:pt>
    <dgm:pt modelId="{DAC08437-5683-4C6F-BA55-72E1D9B3CDFB}" type="parTrans" cxnId="{2C5865D0-EA8B-4DFC-AC65-D1704A9C3B39}">
      <dgm:prSet/>
      <dgm:spPr/>
      <dgm:t>
        <a:bodyPr/>
        <a:lstStyle/>
        <a:p>
          <a:endParaRPr lang="en-US"/>
        </a:p>
      </dgm:t>
    </dgm:pt>
    <dgm:pt modelId="{06751A17-9495-4403-8F89-6A381630C281}" type="sibTrans" cxnId="{2C5865D0-EA8B-4DFC-AC65-D1704A9C3B39}">
      <dgm:prSet/>
      <dgm:spPr/>
      <dgm:t>
        <a:bodyPr/>
        <a:lstStyle/>
        <a:p>
          <a:endParaRPr lang="en-US"/>
        </a:p>
      </dgm:t>
    </dgm:pt>
    <dgm:pt modelId="{9487622C-7C89-4AF5-8CB4-94DA0A563F90}">
      <dgm:prSet phldrT="[Text]" custT="1"/>
      <dgm:spPr/>
      <dgm:t>
        <a:bodyPr/>
        <a:lstStyle/>
        <a:p>
          <a:r>
            <a:rPr lang="en-US" sz="1800"/>
            <a:t>These IPC measures include:</a:t>
          </a:r>
        </a:p>
      </dgm:t>
    </dgm:pt>
    <dgm:pt modelId="{E4318470-AA4F-4B49-AC1B-7A3EFEA4A4B9}" type="sibTrans" cxnId="{472691E9-C371-4B57-9F11-5BA7A226EBA0}">
      <dgm:prSet/>
      <dgm:spPr/>
      <dgm:t>
        <a:bodyPr/>
        <a:lstStyle/>
        <a:p>
          <a:endParaRPr lang="en-US"/>
        </a:p>
      </dgm:t>
    </dgm:pt>
    <dgm:pt modelId="{E0393717-5CF4-443C-80DB-11F4DECA3AE9}" type="parTrans" cxnId="{472691E9-C371-4B57-9F11-5BA7A226EBA0}">
      <dgm:prSet/>
      <dgm:spPr/>
      <dgm:t>
        <a:bodyPr/>
        <a:lstStyle/>
        <a:p>
          <a:endParaRPr lang="en-US"/>
        </a:p>
      </dgm:t>
    </dgm:pt>
    <dgm:pt modelId="{918C7C60-6537-4885-8EC2-DA7B5D2BF963}">
      <dgm:prSet phldrT="[Text]" custT="1"/>
      <dgm:spPr/>
      <dgm:t>
        <a:bodyPr/>
        <a:lstStyle/>
        <a:p>
          <a:r>
            <a:rPr lang="en-US" sz="1200"/>
            <a:t>Cleaning and disinfection with approved disinfectants</a:t>
          </a:r>
        </a:p>
      </dgm:t>
    </dgm:pt>
    <dgm:pt modelId="{C4743035-4177-4B45-8238-48AB4FFD0A44}" type="parTrans" cxnId="{A4CCC2CF-4CB0-4AA1-B979-8C88B1BEF816}">
      <dgm:prSet/>
      <dgm:spPr/>
      <dgm:t>
        <a:bodyPr/>
        <a:lstStyle/>
        <a:p>
          <a:endParaRPr lang="en-US"/>
        </a:p>
      </dgm:t>
    </dgm:pt>
    <dgm:pt modelId="{EF0E14A5-7BC0-4A61-887B-41FDD79AEB08}" type="sibTrans" cxnId="{A4CCC2CF-4CB0-4AA1-B979-8C88B1BEF816}">
      <dgm:prSet/>
      <dgm:spPr/>
      <dgm:t>
        <a:bodyPr/>
        <a:lstStyle/>
        <a:p>
          <a:endParaRPr lang="en-US"/>
        </a:p>
      </dgm:t>
    </dgm:pt>
    <dgm:pt modelId="{45C5CB6D-3D39-4088-8B91-61DCBDA41AAE}">
      <dgm:prSet phldrT="[Text]"/>
      <dgm:spPr>
        <a:blipFill dpi="0" rotWithShape="0">
          <a:blip xmlns:r="http://schemas.openxmlformats.org/officeDocument/2006/relationships" r:embed="rId1"/>
          <a:srcRect/>
          <a:stretch>
            <a:fillRect l="-40326" t="-36901" r="-37674" b="-12395"/>
          </a:stretch>
        </a:blipFill>
      </dgm:spPr>
      <dgm:t>
        <a:bodyPr/>
        <a:lstStyle/>
        <a:p>
          <a:endParaRPr lang="en-US"/>
        </a:p>
      </dgm:t>
    </dgm:pt>
    <dgm:pt modelId="{8F287F0A-D9C8-4678-A735-014D962CCB74}" type="parTrans" cxnId="{3E36A972-E2FA-4EA6-A8D8-E360BE57C964}">
      <dgm:prSet/>
      <dgm:spPr/>
      <dgm:t>
        <a:bodyPr/>
        <a:lstStyle/>
        <a:p>
          <a:endParaRPr lang="en-US"/>
        </a:p>
      </dgm:t>
    </dgm:pt>
    <dgm:pt modelId="{F5C485A6-1077-4DD3-814F-8E6EA3BC4F7A}" type="sibTrans" cxnId="{3E36A972-E2FA-4EA6-A8D8-E360BE57C964}">
      <dgm:prSet/>
      <dgm:spPr/>
      <dgm:t>
        <a:bodyPr/>
        <a:lstStyle/>
        <a:p>
          <a:endParaRPr lang="en-US"/>
        </a:p>
      </dgm:t>
    </dgm:pt>
    <dgm:pt modelId="{AF86B651-2BA6-4C4B-8EB0-434592A18010}">
      <dgm:prSet phldrT="[Text]"/>
      <dgm:spPr>
        <a:blipFill dpi="0" rotWithShape="0">
          <a:blip xmlns:r="http://schemas.openxmlformats.org/officeDocument/2006/relationships" r:embed="rId2"/>
          <a:srcRect/>
          <a:stretch>
            <a:fillRect l="-2403" t="-22878" r="-8999" b="-3910"/>
          </a:stretch>
        </a:blipFill>
      </dgm:spPr>
      <dgm:t>
        <a:bodyPr/>
        <a:lstStyle/>
        <a:p>
          <a:endParaRPr lang="en-US"/>
        </a:p>
      </dgm:t>
    </dgm:pt>
    <dgm:pt modelId="{36E0E5BF-AC62-4C0E-93B6-A7046FF22262}" type="parTrans" cxnId="{6A589A03-01BE-4428-8219-F37271334EC2}">
      <dgm:prSet/>
      <dgm:spPr/>
      <dgm:t>
        <a:bodyPr/>
        <a:lstStyle/>
        <a:p>
          <a:endParaRPr lang="en-US"/>
        </a:p>
      </dgm:t>
    </dgm:pt>
    <dgm:pt modelId="{18270CF1-5E65-4203-B9D3-6567D62A3142}" type="sibTrans" cxnId="{6A589A03-01BE-4428-8219-F37271334EC2}">
      <dgm:prSet/>
      <dgm:spPr/>
      <dgm:t>
        <a:bodyPr/>
        <a:lstStyle/>
        <a:p>
          <a:endParaRPr lang="en-US"/>
        </a:p>
      </dgm:t>
    </dgm:pt>
    <dgm:pt modelId="{686A92FB-72A5-4A1F-839A-C36A81957728}">
      <dgm:prSet phldrT="[Text]"/>
      <dgm:spPr>
        <a:blipFill dpi="0" rotWithShape="0">
          <a:blip xmlns:r="http://schemas.openxmlformats.org/officeDocument/2006/relationships" r:embed="rId3"/>
          <a:srcRect/>
          <a:stretch>
            <a:fillRect l="-8034" t="-3082" r="143" b="-15957"/>
          </a:stretch>
        </a:blipFill>
      </dgm:spPr>
      <dgm:t>
        <a:bodyPr/>
        <a:lstStyle/>
        <a:p>
          <a:endParaRPr lang="en-US"/>
        </a:p>
      </dgm:t>
    </dgm:pt>
    <dgm:pt modelId="{9C53CAE5-B5D3-458C-98E9-2088DD584D17}" type="parTrans" cxnId="{7BBA79FD-F737-4DB5-861C-B6BD5EB56A4A}">
      <dgm:prSet/>
      <dgm:spPr/>
      <dgm:t>
        <a:bodyPr/>
        <a:lstStyle/>
        <a:p>
          <a:endParaRPr lang="en-US"/>
        </a:p>
      </dgm:t>
    </dgm:pt>
    <dgm:pt modelId="{6CE2D528-DF5F-4B0C-A51A-A7E70F2A2DD1}" type="sibTrans" cxnId="{7BBA79FD-F737-4DB5-861C-B6BD5EB56A4A}">
      <dgm:prSet/>
      <dgm:spPr/>
      <dgm:t>
        <a:bodyPr/>
        <a:lstStyle/>
        <a:p>
          <a:endParaRPr lang="en-US"/>
        </a:p>
      </dgm:t>
    </dgm:pt>
    <dgm:pt modelId="{3E8A60C5-D123-457E-836E-86AD254B7AB2}" type="pres">
      <dgm:prSet presAssocID="{814981A8-6A62-49EF-B65C-84919C418D6E}" presName="Name0" presStyleCnt="0">
        <dgm:presLayoutVars>
          <dgm:dir/>
          <dgm:animLvl val="lvl"/>
          <dgm:resizeHandles val="exact"/>
        </dgm:presLayoutVars>
      </dgm:prSet>
      <dgm:spPr/>
    </dgm:pt>
    <dgm:pt modelId="{6F8A655B-B9A8-4DA9-86C0-FAFD30F07D8F}" type="pres">
      <dgm:prSet presAssocID="{9487622C-7C89-4AF5-8CB4-94DA0A563F90}" presName="boxAndChildren" presStyleCnt="0"/>
      <dgm:spPr/>
    </dgm:pt>
    <dgm:pt modelId="{83E886FB-0D9A-4CB4-92A5-6605BE0D01B7}" type="pres">
      <dgm:prSet presAssocID="{9487622C-7C89-4AF5-8CB4-94DA0A563F90}" presName="parentTextBox" presStyleLbl="node1" presStyleIdx="0" presStyleCnt="3"/>
      <dgm:spPr/>
    </dgm:pt>
    <dgm:pt modelId="{9737BBE2-7056-4C2A-8B26-0B62AF56D2BB}" type="pres">
      <dgm:prSet presAssocID="{9487622C-7C89-4AF5-8CB4-94DA0A563F90}" presName="entireBox" presStyleLbl="node1" presStyleIdx="0" presStyleCnt="3" custScaleY="53782"/>
      <dgm:spPr/>
    </dgm:pt>
    <dgm:pt modelId="{52FDEE6C-1F7A-4642-891C-A2A1272127F7}" type="pres">
      <dgm:prSet presAssocID="{9487622C-7C89-4AF5-8CB4-94DA0A563F90}" presName="descendantBox" presStyleCnt="0"/>
      <dgm:spPr/>
    </dgm:pt>
    <dgm:pt modelId="{6C5AEE04-2967-4185-867A-6EFEF087E14C}" type="pres">
      <dgm:prSet presAssocID="{45C5CB6D-3D39-4088-8B91-61DCBDA41AAE}" presName="childTextBox" presStyleLbl="fgAccFollowNode1" presStyleIdx="0" presStyleCnt="6">
        <dgm:presLayoutVars>
          <dgm:bulletEnabled val="1"/>
        </dgm:presLayoutVars>
      </dgm:prSet>
      <dgm:spPr/>
    </dgm:pt>
    <dgm:pt modelId="{5A2B394D-261F-4791-9082-51AA2DEC9CD0}" type="pres">
      <dgm:prSet presAssocID="{309E21C8-CD82-4EC6-B468-2A882019C2DE}" presName="childTextBox" presStyleLbl="fgAccFollowNode1" presStyleIdx="1" presStyleCnt="6" custScaleX="96360" custLinFactNeighborX="-178" custLinFactNeighborY="1237">
        <dgm:presLayoutVars>
          <dgm:bulletEnabled val="1"/>
        </dgm:presLayoutVars>
      </dgm:prSet>
      <dgm:spPr/>
    </dgm:pt>
    <dgm:pt modelId="{36FD6575-0EC1-40E0-94B6-CBCF50736C22}" type="pres">
      <dgm:prSet presAssocID="{AF86B651-2BA6-4C4B-8EB0-434592A18010}" presName="childTextBox" presStyleLbl="fgAccFollowNode1" presStyleIdx="2" presStyleCnt="6">
        <dgm:presLayoutVars>
          <dgm:bulletEnabled val="1"/>
        </dgm:presLayoutVars>
      </dgm:prSet>
      <dgm:spPr/>
    </dgm:pt>
    <dgm:pt modelId="{96100A28-BCC0-41D0-965B-67690224503A}" type="pres">
      <dgm:prSet presAssocID="{FE86EF1F-B103-434F-98A1-9B62F59A57D5}" presName="childTextBox" presStyleLbl="fgAccFollowNode1" presStyleIdx="3" presStyleCnt="6">
        <dgm:presLayoutVars>
          <dgm:bulletEnabled val="1"/>
        </dgm:presLayoutVars>
      </dgm:prSet>
      <dgm:spPr/>
    </dgm:pt>
    <dgm:pt modelId="{518AB369-7C21-4FBD-A342-09342FF35DF3}" type="pres">
      <dgm:prSet presAssocID="{686A92FB-72A5-4A1F-839A-C36A81957728}" presName="childTextBox" presStyleLbl="fgAccFollowNode1" presStyleIdx="4" presStyleCnt="6">
        <dgm:presLayoutVars>
          <dgm:bulletEnabled val="1"/>
        </dgm:presLayoutVars>
      </dgm:prSet>
      <dgm:spPr/>
    </dgm:pt>
    <dgm:pt modelId="{EDACD01C-9268-459A-9EE6-FEE22F1C49F5}" type="pres">
      <dgm:prSet presAssocID="{918C7C60-6537-4885-8EC2-DA7B5D2BF963}" presName="childTextBox" presStyleLbl="fgAccFollowNode1" presStyleIdx="5" presStyleCnt="6">
        <dgm:presLayoutVars>
          <dgm:bulletEnabled val="1"/>
        </dgm:presLayoutVars>
      </dgm:prSet>
      <dgm:spPr/>
    </dgm:pt>
    <dgm:pt modelId="{9EF8F762-625B-4072-A655-258643532350}" type="pres">
      <dgm:prSet presAssocID="{8E54DD55-B33C-4075-8873-15247571E78B}" presName="sp" presStyleCnt="0"/>
      <dgm:spPr/>
    </dgm:pt>
    <dgm:pt modelId="{089018CD-3C87-43B6-895F-40BD3EEE042B}" type="pres">
      <dgm:prSet presAssocID="{4DF697F8-1359-49E7-BB4C-9359AC0DAB6A}" presName="arrowAndChildren" presStyleCnt="0"/>
      <dgm:spPr/>
    </dgm:pt>
    <dgm:pt modelId="{81EDF095-39D2-4F6C-96E6-30FE6B3B89CB}" type="pres">
      <dgm:prSet presAssocID="{4DF697F8-1359-49E7-BB4C-9359AC0DAB6A}" presName="parentTextArrow" presStyleLbl="node1" presStyleIdx="1" presStyleCnt="3" custScaleY="44099"/>
      <dgm:spPr/>
    </dgm:pt>
    <dgm:pt modelId="{7F5B7E3F-DA77-4139-A071-7E67D8AB48C7}" type="pres">
      <dgm:prSet presAssocID="{EDA1867F-B349-4AB2-8AF5-362CB13E92C9}" presName="sp" presStyleCnt="0"/>
      <dgm:spPr/>
    </dgm:pt>
    <dgm:pt modelId="{F148ECC1-DAD3-4B16-B9EC-DA8D86744652}" type="pres">
      <dgm:prSet presAssocID="{F7A53F2D-B7B1-4F7F-A6C4-C244826FF7B3}" presName="arrowAndChildren" presStyleCnt="0"/>
      <dgm:spPr/>
    </dgm:pt>
    <dgm:pt modelId="{AF1A95A3-60A3-45BF-A66B-A6AB82807905}" type="pres">
      <dgm:prSet presAssocID="{F7A53F2D-B7B1-4F7F-A6C4-C244826FF7B3}" presName="parentTextArrow" presStyleLbl="node1" presStyleIdx="2" presStyleCnt="3" custScaleY="63423"/>
      <dgm:spPr/>
    </dgm:pt>
  </dgm:ptLst>
  <dgm:cxnLst>
    <dgm:cxn modelId="{6A589A03-01BE-4428-8219-F37271334EC2}" srcId="{9487622C-7C89-4AF5-8CB4-94DA0A563F90}" destId="{AF86B651-2BA6-4C4B-8EB0-434592A18010}" srcOrd="2" destOrd="0" parTransId="{36E0E5BF-AC62-4C0E-93B6-A7046FF22262}" sibTransId="{18270CF1-5E65-4203-B9D3-6567D62A3142}"/>
    <dgm:cxn modelId="{69C5B703-EE00-4585-A84E-EDA7E8CE683E}" type="presOf" srcId="{9487622C-7C89-4AF5-8CB4-94DA0A563F90}" destId="{83E886FB-0D9A-4CB4-92A5-6605BE0D01B7}" srcOrd="0" destOrd="0" presId="urn:microsoft.com/office/officeart/2005/8/layout/process4"/>
    <dgm:cxn modelId="{65C65E18-5099-4FAB-A8E8-024915F2C1E2}" type="presOf" srcId="{45C5CB6D-3D39-4088-8B91-61DCBDA41AAE}" destId="{6C5AEE04-2967-4185-867A-6EFEF087E14C}" srcOrd="0" destOrd="0" presId="urn:microsoft.com/office/officeart/2005/8/layout/process4"/>
    <dgm:cxn modelId="{282E2B1B-7DC1-4BCC-9DD1-AEA9BBC48545}" type="presOf" srcId="{4DF697F8-1359-49E7-BB4C-9359AC0DAB6A}" destId="{81EDF095-39D2-4F6C-96E6-30FE6B3B89CB}" srcOrd="0" destOrd="0" presId="urn:microsoft.com/office/officeart/2005/8/layout/process4"/>
    <dgm:cxn modelId="{BBCBB838-2EC4-43F0-8A61-0191BF8FC08C}" type="presOf" srcId="{918C7C60-6537-4885-8EC2-DA7B5D2BF963}" destId="{EDACD01C-9268-459A-9EE6-FEE22F1C49F5}" srcOrd="0" destOrd="0" presId="urn:microsoft.com/office/officeart/2005/8/layout/process4"/>
    <dgm:cxn modelId="{B3F43C6B-7904-4977-A8F5-BE3955E27E0A}" srcId="{9487622C-7C89-4AF5-8CB4-94DA0A563F90}" destId="{309E21C8-CD82-4EC6-B468-2A882019C2DE}" srcOrd="1" destOrd="0" parTransId="{1456FDEB-B9B4-4671-AE78-8B927CD86E77}" sibTransId="{3D5CA385-4AD3-41FC-A86F-A2E3AA715255}"/>
    <dgm:cxn modelId="{3E36A972-E2FA-4EA6-A8D8-E360BE57C964}" srcId="{9487622C-7C89-4AF5-8CB4-94DA0A563F90}" destId="{45C5CB6D-3D39-4088-8B91-61DCBDA41AAE}" srcOrd="0" destOrd="0" parTransId="{8F287F0A-D9C8-4678-A735-014D962CCB74}" sibTransId="{F5C485A6-1077-4DD3-814F-8E6EA3BC4F7A}"/>
    <dgm:cxn modelId="{28D0278A-2EA9-4EA5-AF98-A91E99BB71DD}" type="presOf" srcId="{FE86EF1F-B103-434F-98A1-9B62F59A57D5}" destId="{96100A28-BCC0-41D0-965B-67690224503A}" srcOrd="0" destOrd="0" presId="urn:microsoft.com/office/officeart/2005/8/layout/process4"/>
    <dgm:cxn modelId="{6930378D-D9B4-4793-BCB7-95B5AEBF55B8}" type="presOf" srcId="{AF86B651-2BA6-4C4B-8EB0-434592A18010}" destId="{36FD6575-0EC1-40E0-94B6-CBCF50736C22}" srcOrd="0" destOrd="0" presId="urn:microsoft.com/office/officeart/2005/8/layout/process4"/>
    <dgm:cxn modelId="{7ED6269A-B175-40D4-9B61-47A2BF8C33A7}" type="presOf" srcId="{686A92FB-72A5-4A1F-839A-C36A81957728}" destId="{518AB369-7C21-4FBD-A342-09342FF35DF3}" srcOrd="0" destOrd="0" presId="urn:microsoft.com/office/officeart/2005/8/layout/process4"/>
    <dgm:cxn modelId="{0903D1BC-C609-4BCA-8D12-9B51AC7B0C1A}" type="presOf" srcId="{9487622C-7C89-4AF5-8CB4-94DA0A563F90}" destId="{9737BBE2-7056-4C2A-8B26-0B62AF56D2BB}" srcOrd="1" destOrd="0" presId="urn:microsoft.com/office/officeart/2005/8/layout/process4"/>
    <dgm:cxn modelId="{64427FCC-93C5-4224-9494-F21ECD5022CF}" srcId="{814981A8-6A62-49EF-B65C-84919C418D6E}" destId="{4DF697F8-1359-49E7-BB4C-9359AC0DAB6A}" srcOrd="1" destOrd="0" parTransId="{B1AFCAA6-BE56-4318-8DD9-A098CB46D7C3}" sibTransId="{8E54DD55-B33C-4075-8873-15247571E78B}"/>
    <dgm:cxn modelId="{4121A9CF-59C8-4B86-AE5D-521A920D726B}" type="presOf" srcId="{F7A53F2D-B7B1-4F7F-A6C4-C244826FF7B3}" destId="{AF1A95A3-60A3-45BF-A66B-A6AB82807905}" srcOrd="0" destOrd="0" presId="urn:microsoft.com/office/officeart/2005/8/layout/process4"/>
    <dgm:cxn modelId="{A4CCC2CF-4CB0-4AA1-B979-8C88B1BEF816}" srcId="{9487622C-7C89-4AF5-8CB4-94DA0A563F90}" destId="{918C7C60-6537-4885-8EC2-DA7B5D2BF963}" srcOrd="5" destOrd="0" parTransId="{C4743035-4177-4B45-8238-48AB4FFD0A44}" sibTransId="{EF0E14A5-7BC0-4A61-887B-41FDD79AEB08}"/>
    <dgm:cxn modelId="{2C5865D0-EA8B-4DFC-AC65-D1704A9C3B39}" srcId="{9487622C-7C89-4AF5-8CB4-94DA0A563F90}" destId="{FE86EF1F-B103-434F-98A1-9B62F59A57D5}" srcOrd="3" destOrd="0" parTransId="{DAC08437-5683-4C6F-BA55-72E1D9B3CDFB}" sibTransId="{06751A17-9495-4403-8F89-6A381630C281}"/>
    <dgm:cxn modelId="{472691E9-C371-4B57-9F11-5BA7A226EBA0}" srcId="{814981A8-6A62-49EF-B65C-84919C418D6E}" destId="{9487622C-7C89-4AF5-8CB4-94DA0A563F90}" srcOrd="2" destOrd="0" parTransId="{E0393717-5CF4-443C-80DB-11F4DECA3AE9}" sibTransId="{E4318470-AA4F-4B49-AC1B-7A3EFEA4A4B9}"/>
    <dgm:cxn modelId="{DDC9F6F7-2DDE-45CB-A56D-10B02181C09A}" type="presOf" srcId="{309E21C8-CD82-4EC6-B468-2A882019C2DE}" destId="{5A2B394D-261F-4791-9082-51AA2DEC9CD0}" srcOrd="0" destOrd="0" presId="urn:microsoft.com/office/officeart/2005/8/layout/process4"/>
    <dgm:cxn modelId="{EB2070F9-5925-4A3E-A625-5238B5B52562}" srcId="{814981A8-6A62-49EF-B65C-84919C418D6E}" destId="{F7A53F2D-B7B1-4F7F-A6C4-C244826FF7B3}" srcOrd="0" destOrd="0" parTransId="{CAD02108-74AD-4E47-BA07-7B7BD71DDC43}" sibTransId="{EDA1867F-B349-4AB2-8AF5-362CB13E92C9}"/>
    <dgm:cxn modelId="{7BBA79FD-F737-4DB5-861C-B6BD5EB56A4A}" srcId="{9487622C-7C89-4AF5-8CB4-94DA0A563F90}" destId="{686A92FB-72A5-4A1F-839A-C36A81957728}" srcOrd="4" destOrd="0" parTransId="{9C53CAE5-B5D3-458C-98E9-2088DD584D17}" sibTransId="{6CE2D528-DF5F-4B0C-A51A-A7E70F2A2DD1}"/>
    <dgm:cxn modelId="{9166A7FF-70BE-44E9-A63A-443318BD8689}" type="presOf" srcId="{814981A8-6A62-49EF-B65C-84919C418D6E}" destId="{3E8A60C5-D123-457E-836E-86AD254B7AB2}" srcOrd="0" destOrd="0" presId="urn:microsoft.com/office/officeart/2005/8/layout/process4"/>
    <dgm:cxn modelId="{9DF2F738-1AD8-475E-ACC7-1D144041F279}" type="presParOf" srcId="{3E8A60C5-D123-457E-836E-86AD254B7AB2}" destId="{6F8A655B-B9A8-4DA9-86C0-FAFD30F07D8F}" srcOrd="0" destOrd="0" presId="urn:microsoft.com/office/officeart/2005/8/layout/process4"/>
    <dgm:cxn modelId="{1450CC1D-9896-40CB-A3C2-BC40A7864BA2}" type="presParOf" srcId="{6F8A655B-B9A8-4DA9-86C0-FAFD30F07D8F}" destId="{83E886FB-0D9A-4CB4-92A5-6605BE0D01B7}" srcOrd="0" destOrd="0" presId="urn:microsoft.com/office/officeart/2005/8/layout/process4"/>
    <dgm:cxn modelId="{D47E2D95-50B2-4E54-96F5-B272AA975E1F}" type="presParOf" srcId="{6F8A655B-B9A8-4DA9-86C0-FAFD30F07D8F}" destId="{9737BBE2-7056-4C2A-8B26-0B62AF56D2BB}" srcOrd="1" destOrd="0" presId="urn:microsoft.com/office/officeart/2005/8/layout/process4"/>
    <dgm:cxn modelId="{65A3A3B5-8979-4331-9F36-47CD16086576}" type="presParOf" srcId="{6F8A655B-B9A8-4DA9-86C0-FAFD30F07D8F}" destId="{52FDEE6C-1F7A-4642-891C-A2A1272127F7}" srcOrd="2" destOrd="0" presId="urn:microsoft.com/office/officeart/2005/8/layout/process4"/>
    <dgm:cxn modelId="{4081849E-3962-4D2D-B138-33B731652818}" type="presParOf" srcId="{52FDEE6C-1F7A-4642-891C-A2A1272127F7}" destId="{6C5AEE04-2967-4185-867A-6EFEF087E14C}" srcOrd="0" destOrd="0" presId="urn:microsoft.com/office/officeart/2005/8/layout/process4"/>
    <dgm:cxn modelId="{1E8DE984-1B27-4AF1-82D8-A6148F790418}" type="presParOf" srcId="{52FDEE6C-1F7A-4642-891C-A2A1272127F7}" destId="{5A2B394D-261F-4791-9082-51AA2DEC9CD0}" srcOrd="1" destOrd="0" presId="urn:microsoft.com/office/officeart/2005/8/layout/process4"/>
    <dgm:cxn modelId="{CC075793-800C-43DA-BD63-C6892A9D629A}" type="presParOf" srcId="{52FDEE6C-1F7A-4642-891C-A2A1272127F7}" destId="{36FD6575-0EC1-40E0-94B6-CBCF50736C22}" srcOrd="2" destOrd="0" presId="urn:microsoft.com/office/officeart/2005/8/layout/process4"/>
    <dgm:cxn modelId="{F3E165C5-5B9C-49EE-89C1-E0A051112FF8}" type="presParOf" srcId="{52FDEE6C-1F7A-4642-891C-A2A1272127F7}" destId="{96100A28-BCC0-41D0-965B-67690224503A}" srcOrd="3" destOrd="0" presId="urn:microsoft.com/office/officeart/2005/8/layout/process4"/>
    <dgm:cxn modelId="{336A8C47-C6F5-43B3-BAB3-89AC1538763D}" type="presParOf" srcId="{52FDEE6C-1F7A-4642-891C-A2A1272127F7}" destId="{518AB369-7C21-4FBD-A342-09342FF35DF3}" srcOrd="4" destOrd="0" presId="urn:microsoft.com/office/officeart/2005/8/layout/process4"/>
    <dgm:cxn modelId="{DC4C05D7-5471-4530-85B8-5EAE560441F5}" type="presParOf" srcId="{52FDEE6C-1F7A-4642-891C-A2A1272127F7}" destId="{EDACD01C-9268-459A-9EE6-FEE22F1C49F5}" srcOrd="5" destOrd="0" presId="urn:microsoft.com/office/officeart/2005/8/layout/process4"/>
    <dgm:cxn modelId="{28EE5F98-9C5B-4C34-9A5D-929E42FBFD00}" type="presParOf" srcId="{3E8A60C5-D123-457E-836E-86AD254B7AB2}" destId="{9EF8F762-625B-4072-A655-258643532350}" srcOrd="1" destOrd="0" presId="urn:microsoft.com/office/officeart/2005/8/layout/process4"/>
    <dgm:cxn modelId="{7D8832E7-91BF-454F-8A13-376744FB588F}" type="presParOf" srcId="{3E8A60C5-D123-457E-836E-86AD254B7AB2}" destId="{089018CD-3C87-43B6-895F-40BD3EEE042B}" srcOrd="2" destOrd="0" presId="urn:microsoft.com/office/officeart/2005/8/layout/process4"/>
    <dgm:cxn modelId="{D050B3DE-DA5D-43F7-AB72-1AB4BBCDE160}" type="presParOf" srcId="{089018CD-3C87-43B6-895F-40BD3EEE042B}" destId="{81EDF095-39D2-4F6C-96E6-30FE6B3B89CB}" srcOrd="0" destOrd="0" presId="urn:microsoft.com/office/officeart/2005/8/layout/process4"/>
    <dgm:cxn modelId="{4314FC13-C36F-4138-AB94-6AB8BBD8D125}" type="presParOf" srcId="{3E8A60C5-D123-457E-836E-86AD254B7AB2}" destId="{7F5B7E3F-DA77-4139-A071-7E67D8AB48C7}" srcOrd="3" destOrd="0" presId="urn:microsoft.com/office/officeart/2005/8/layout/process4"/>
    <dgm:cxn modelId="{F9B537B1-316A-4FF7-809B-43AB079CAEBD}" type="presParOf" srcId="{3E8A60C5-D123-457E-836E-86AD254B7AB2}" destId="{F148ECC1-DAD3-4B16-B9EC-DA8D86744652}" srcOrd="4" destOrd="0" presId="urn:microsoft.com/office/officeart/2005/8/layout/process4"/>
    <dgm:cxn modelId="{A289A50F-0F2F-4131-BE98-7240C6F27CD1}" type="presParOf" srcId="{F148ECC1-DAD3-4B16-B9EC-DA8D86744652}" destId="{AF1A95A3-60A3-45BF-A66B-A6AB8280790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1E608EE-C0F8-444E-95B4-F83E358BEA51}"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738A511E-A96F-4D97-8085-173D7AC2DA88}">
      <dgm:prSet/>
      <dgm:spPr/>
      <dgm:t>
        <a:bodyPr/>
        <a:lstStyle/>
        <a:p>
          <a:pPr rtl="0">
            <a:lnSpc>
              <a:spcPct val="100000"/>
            </a:lnSpc>
          </a:pPr>
          <a:r>
            <a:rPr lang="en-US" dirty="0">
              <a:solidFill>
                <a:schemeClr val="tx1"/>
              </a:solidFill>
            </a:rPr>
            <a:t>Although not common, number of e</a:t>
          </a:r>
          <a:r>
            <a:rPr lang="en-US" dirty="0">
              <a:solidFill>
                <a:schemeClr val="tx1"/>
              </a:solidFill>
              <a:latin typeface="Myriad Web Pro"/>
            </a:rPr>
            <a:t>chinocandin-resistant cases</a:t>
          </a:r>
          <a:r>
            <a:rPr lang="en-US" dirty="0">
              <a:solidFill>
                <a:schemeClr val="tx1"/>
              </a:solidFill>
            </a:rPr>
            <a:t> is increasing</a:t>
          </a:r>
        </a:p>
      </dgm:t>
    </dgm:pt>
    <dgm:pt modelId="{CF1424DB-ACDA-404E-B726-DCDD8F87E73F}" type="parTrans" cxnId="{3787D4B6-24FB-4661-9F24-B2CB170D47FA}">
      <dgm:prSet/>
      <dgm:spPr/>
      <dgm:t>
        <a:bodyPr/>
        <a:lstStyle/>
        <a:p>
          <a:endParaRPr lang="en-US"/>
        </a:p>
      </dgm:t>
    </dgm:pt>
    <dgm:pt modelId="{58ADAFD8-4586-4C38-B814-95D2C579569A}" type="sibTrans" cxnId="{3787D4B6-24FB-4661-9F24-B2CB170D47FA}">
      <dgm:prSet/>
      <dgm:spPr/>
      <dgm:t>
        <a:bodyPr/>
        <a:lstStyle/>
        <a:p>
          <a:endParaRPr lang="en-US"/>
        </a:p>
      </dgm:t>
    </dgm:pt>
    <dgm:pt modelId="{0460BA6F-2F8F-40A7-9541-3E3F1FCC4C64}">
      <dgm:prSet/>
      <dgm:spPr/>
      <dgm:t>
        <a:bodyPr/>
        <a:lstStyle/>
        <a:p>
          <a:pPr rtl="0">
            <a:lnSpc>
              <a:spcPct val="100000"/>
            </a:lnSpc>
          </a:pPr>
          <a:r>
            <a:rPr lang="en-US" dirty="0">
              <a:solidFill>
                <a:schemeClr val="tx1"/>
              </a:solidFill>
            </a:rPr>
            <a:t>Mix of resistance developed</a:t>
          </a:r>
          <a:r>
            <a:rPr lang="en-US" dirty="0">
              <a:solidFill>
                <a:schemeClr val="tx1"/>
              </a:solidFill>
              <a:latin typeface="Myriad Web Pro"/>
            </a:rPr>
            <a:t> </a:t>
          </a:r>
          <a:r>
            <a:rPr lang="en-US" dirty="0">
              <a:solidFill>
                <a:schemeClr val="tx1"/>
              </a:solidFill>
            </a:rPr>
            <a:t> on treatment </a:t>
          </a:r>
          <a:r>
            <a:rPr lang="en-US" dirty="0">
              <a:solidFill>
                <a:schemeClr val="tx1"/>
              </a:solidFill>
              <a:latin typeface="Myriad Web Pro"/>
            </a:rPr>
            <a:t>AND transmission of resistant strains</a:t>
          </a:r>
          <a:endParaRPr lang="en-US" dirty="0">
            <a:solidFill>
              <a:schemeClr val="tx1"/>
            </a:solidFill>
          </a:endParaRPr>
        </a:p>
      </dgm:t>
    </dgm:pt>
    <dgm:pt modelId="{907FA6B5-670A-49C4-8FCE-5A897F811491}" type="parTrans" cxnId="{7512F666-E9B5-4DF6-93DB-E14444948128}">
      <dgm:prSet/>
      <dgm:spPr/>
      <dgm:t>
        <a:bodyPr/>
        <a:lstStyle/>
        <a:p>
          <a:endParaRPr lang="en-US"/>
        </a:p>
      </dgm:t>
    </dgm:pt>
    <dgm:pt modelId="{BB64434A-E7C9-4E4F-9E07-8C495D16FAEB}" type="sibTrans" cxnId="{7512F666-E9B5-4DF6-93DB-E14444948128}">
      <dgm:prSet/>
      <dgm:spPr/>
      <dgm:t>
        <a:bodyPr/>
        <a:lstStyle/>
        <a:p>
          <a:endParaRPr lang="en-US"/>
        </a:p>
      </dgm:t>
    </dgm:pt>
    <dgm:pt modelId="{CFEAB3A9-FEA5-4317-98E8-EF53940713C3}" type="pres">
      <dgm:prSet presAssocID="{D1E608EE-C0F8-444E-95B4-F83E358BEA51}" presName="root" presStyleCnt="0">
        <dgm:presLayoutVars>
          <dgm:dir/>
          <dgm:resizeHandles val="exact"/>
        </dgm:presLayoutVars>
      </dgm:prSet>
      <dgm:spPr/>
    </dgm:pt>
    <dgm:pt modelId="{2BA70DB9-790D-4557-A551-AA544032D853}" type="pres">
      <dgm:prSet presAssocID="{738A511E-A96F-4D97-8085-173D7AC2DA88}" presName="compNode" presStyleCnt="0"/>
      <dgm:spPr/>
    </dgm:pt>
    <dgm:pt modelId="{1F39835E-7232-4D21-8D28-CB0BC062DEE9}" type="pres">
      <dgm:prSet presAssocID="{738A511E-A96F-4D97-8085-173D7AC2DA88}" presName="bgRect" presStyleLbl="bgShp" presStyleIdx="0" presStyleCnt="2"/>
      <dgm:spPr/>
    </dgm:pt>
    <dgm:pt modelId="{8305139D-6490-48A5-AB69-2A8C88B661A3}" type="pres">
      <dgm:prSet presAssocID="{738A511E-A96F-4D97-8085-173D7AC2DA88}"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r graph with upward trend with solid fill"/>
        </a:ext>
      </dgm:extLst>
    </dgm:pt>
    <dgm:pt modelId="{1A754B7A-FBC7-47C0-8936-CBA93CEE060C}" type="pres">
      <dgm:prSet presAssocID="{738A511E-A96F-4D97-8085-173D7AC2DA88}" presName="spaceRect" presStyleCnt="0"/>
      <dgm:spPr/>
    </dgm:pt>
    <dgm:pt modelId="{043459F8-7D77-4F12-BC6E-1045E3AB2C5E}" type="pres">
      <dgm:prSet presAssocID="{738A511E-A96F-4D97-8085-173D7AC2DA88}" presName="parTx" presStyleLbl="revTx" presStyleIdx="0" presStyleCnt="2">
        <dgm:presLayoutVars>
          <dgm:chMax val="0"/>
          <dgm:chPref val="0"/>
        </dgm:presLayoutVars>
      </dgm:prSet>
      <dgm:spPr/>
    </dgm:pt>
    <dgm:pt modelId="{F8FE3CF7-B7F5-401C-ACAA-C1E826EBEEFD}" type="pres">
      <dgm:prSet presAssocID="{58ADAFD8-4586-4C38-B814-95D2C579569A}" presName="sibTrans" presStyleCnt="0"/>
      <dgm:spPr/>
    </dgm:pt>
    <dgm:pt modelId="{5A96CCB1-8389-434F-899A-89506D361E26}" type="pres">
      <dgm:prSet presAssocID="{0460BA6F-2F8F-40A7-9541-3E3F1FCC4C64}" presName="compNode" presStyleCnt="0"/>
      <dgm:spPr/>
    </dgm:pt>
    <dgm:pt modelId="{96CD4451-A379-47B1-BBF9-D0F3F8161DE9}" type="pres">
      <dgm:prSet presAssocID="{0460BA6F-2F8F-40A7-9541-3E3F1FCC4C64}" presName="bgRect" presStyleLbl="bgShp" presStyleIdx="1" presStyleCnt="2"/>
      <dgm:spPr/>
    </dgm:pt>
    <dgm:pt modelId="{D76C3ECA-5D7D-47F2-9FA3-C5472FE56B80}" type="pres">
      <dgm:prSet presAssocID="{0460BA6F-2F8F-40A7-9541-3E3F1FCC4C64}" presName="iconRect"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edicine with solid fill"/>
        </a:ext>
      </dgm:extLst>
    </dgm:pt>
    <dgm:pt modelId="{4B4E53FD-0FC9-488F-A9EE-1339AAA23312}" type="pres">
      <dgm:prSet presAssocID="{0460BA6F-2F8F-40A7-9541-3E3F1FCC4C64}" presName="spaceRect" presStyleCnt="0"/>
      <dgm:spPr/>
    </dgm:pt>
    <dgm:pt modelId="{79F150FD-90D0-4499-9735-2CD67829B872}" type="pres">
      <dgm:prSet presAssocID="{0460BA6F-2F8F-40A7-9541-3E3F1FCC4C64}" presName="parTx" presStyleLbl="revTx" presStyleIdx="1" presStyleCnt="2">
        <dgm:presLayoutVars>
          <dgm:chMax val="0"/>
          <dgm:chPref val="0"/>
        </dgm:presLayoutVars>
      </dgm:prSet>
      <dgm:spPr/>
    </dgm:pt>
  </dgm:ptLst>
  <dgm:cxnLst>
    <dgm:cxn modelId="{DF068D5D-D7D8-4099-849F-13E6A2526C7A}" type="presOf" srcId="{738A511E-A96F-4D97-8085-173D7AC2DA88}" destId="{043459F8-7D77-4F12-BC6E-1045E3AB2C5E}" srcOrd="0" destOrd="0" presId="urn:microsoft.com/office/officeart/2018/2/layout/IconVerticalSolidList"/>
    <dgm:cxn modelId="{C2E69362-E8A0-47F5-BC22-485FC416B6E6}" type="presOf" srcId="{0460BA6F-2F8F-40A7-9541-3E3F1FCC4C64}" destId="{79F150FD-90D0-4499-9735-2CD67829B872}" srcOrd="0" destOrd="0" presId="urn:microsoft.com/office/officeart/2018/2/layout/IconVerticalSolidList"/>
    <dgm:cxn modelId="{7512F666-E9B5-4DF6-93DB-E14444948128}" srcId="{D1E608EE-C0F8-444E-95B4-F83E358BEA51}" destId="{0460BA6F-2F8F-40A7-9541-3E3F1FCC4C64}" srcOrd="1" destOrd="0" parTransId="{907FA6B5-670A-49C4-8FCE-5A897F811491}" sibTransId="{BB64434A-E7C9-4E4F-9E07-8C495D16FAEB}"/>
    <dgm:cxn modelId="{F3FBDE70-7416-4B8C-B3E6-8E7B28D30818}" type="presOf" srcId="{D1E608EE-C0F8-444E-95B4-F83E358BEA51}" destId="{CFEAB3A9-FEA5-4317-98E8-EF53940713C3}" srcOrd="0" destOrd="0" presId="urn:microsoft.com/office/officeart/2018/2/layout/IconVerticalSolidList"/>
    <dgm:cxn modelId="{3787D4B6-24FB-4661-9F24-B2CB170D47FA}" srcId="{D1E608EE-C0F8-444E-95B4-F83E358BEA51}" destId="{738A511E-A96F-4D97-8085-173D7AC2DA88}" srcOrd="0" destOrd="0" parTransId="{CF1424DB-ACDA-404E-B726-DCDD8F87E73F}" sibTransId="{58ADAFD8-4586-4C38-B814-95D2C579569A}"/>
    <dgm:cxn modelId="{13F44CD1-7C90-47B7-AAF9-A9881691385F}" type="presParOf" srcId="{CFEAB3A9-FEA5-4317-98E8-EF53940713C3}" destId="{2BA70DB9-790D-4557-A551-AA544032D853}" srcOrd="0" destOrd="0" presId="urn:microsoft.com/office/officeart/2018/2/layout/IconVerticalSolidList"/>
    <dgm:cxn modelId="{77FF2400-F99E-436C-81D7-780DDC7A1A32}" type="presParOf" srcId="{2BA70DB9-790D-4557-A551-AA544032D853}" destId="{1F39835E-7232-4D21-8D28-CB0BC062DEE9}" srcOrd="0" destOrd="0" presId="urn:microsoft.com/office/officeart/2018/2/layout/IconVerticalSolidList"/>
    <dgm:cxn modelId="{FBF137BB-2426-4190-AB24-E224A4B062A8}" type="presParOf" srcId="{2BA70DB9-790D-4557-A551-AA544032D853}" destId="{8305139D-6490-48A5-AB69-2A8C88B661A3}" srcOrd="1" destOrd="0" presId="urn:microsoft.com/office/officeart/2018/2/layout/IconVerticalSolidList"/>
    <dgm:cxn modelId="{E6EB56FC-C872-4480-BF6A-1EE2091C1B35}" type="presParOf" srcId="{2BA70DB9-790D-4557-A551-AA544032D853}" destId="{1A754B7A-FBC7-47C0-8936-CBA93CEE060C}" srcOrd="2" destOrd="0" presId="urn:microsoft.com/office/officeart/2018/2/layout/IconVerticalSolidList"/>
    <dgm:cxn modelId="{7BB61E09-65D9-4CB2-BAB6-7269FA35D567}" type="presParOf" srcId="{2BA70DB9-790D-4557-A551-AA544032D853}" destId="{043459F8-7D77-4F12-BC6E-1045E3AB2C5E}" srcOrd="3" destOrd="0" presId="urn:microsoft.com/office/officeart/2018/2/layout/IconVerticalSolidList"/>
    <dgm:cxn modelId="{C3118006-1155-4B99-B74F-682AC78A5F9A}" type="presParOf" srcId="{CFEAB3A9-FEA5-4317-98E8-EF53940713C3}" destId="{F8FE3CF7-B7F5-401C-ACAA-C1E826EBEEFD}" srcOrd="1" destOrd="0" presId="urn:microsoft.com/office/officeart/2018/2/layout/IconVerticalSolidList"/>
    <dgm:cxn modelId="{DD53E52F-4F11-462C-9126-396CD173EB96}" type="presParOf" srcId="{CFEAB3A9-FEA5-4317-98E8-EF53940713C3}" destId="{5A96CCB1-8389-434F-899A-89506D361E26}" srcOrd="2" destOrd="0" presId="urn:microsoft.com/office/officeart/2018/2/layout/IconVerticalSolidList"/>
    <dgm:cxn modelId="{A5230228-7E6C-4F3B-87A6-F6B26725FF4E}" type="presParOf" srcId="{5A96CCB1-8389-434F-899A-89506D361E26}" destId="{96CD4451-A379-47B1-BBF9-D0F3F8161DE9}" srcOrd="0" destOrd="0" presId="urn:microsoft.com/office/officeart/2018/2/layout/IconVerticalSolidList"/>
    <dgm:cxn modelId="{E3A81717-BC87-432A-8784-A8A6EB2AB141}" type="presParOf" srcId="{5A96CCB1-8389-434F-899A-89506D361E26}" destId="{D76C3ECA-5D7D-47F2-9FA3-C5472FE56B80}" srcOrd="1" destOrd="0" presId="urn:microsoft.com/office/officeart/2018/2/layout/IconVerticalSolidList"/>
    <dgm:cxn modelId="{C7BF4CB1-0651-4361-AE02-846E2A83E865}" type="presParOf" srcId="{5A96CCB1-8389-434F-899A-89506D361E26}" destId="{4B4E53FD-0FC9-488F-A9EE-1339AAA23312}" srcOrd="2" destOrd="0" presId="urn:microsoft.com/office/officeart/2018/2/layout/IconVerticalSolidList"/>
    <dgm:cxn modelId="{E9255BDF-F062-423A-8AD6-49028B9B697F}" type="presParOf" srcId="{5A96CCB1-8389-434F-899A-89506D361E26}" destId="{79F150FD-90D0-4499-9735-2CD67829B872}"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362A4D-CCDA-44C5-8B82-9981BABAB370}">
      <dsp:nvSpPr>
        <dsp:cNvPr id="0" name=""/>
        <dsp:cNvSpPr/>
      </dsp:nvSpPr>
      <dsp:spPr>
        <a:xfrm>
          <a:off x="-46995" y="4982"/>
          <a:ext cx="5053331" cy="89522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D8FE11-328E-4861-8DA9-B56E0393A454}">
      <dsp:nvSpPr>
        <dsp:cNvPr id="0" name=""/>
        <dsp:cNvSpPr/>
      </dsp:nvSpPr>
      <dsp:spPr>
        <a:xfrm>
          <a:off x="223809" y="206407"/>
          <a:ext cx="492373" cy="492373"/>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rgbClr val="000000"/>
          </a:solidFill>
          <a:prstDash val="solid"/>
        </a:ln>
        <a:effectLst/>
      </dsp:spPr>
      <dsp:style>
        <a:lnRef idx="2">
          <a:scrgbClr r="0" g="0" b="0"/>
        </a:lnRef>
        <a:fillRef idx="1">
          <a:scrgbClr r="0" g="0" b="0"/>
        </a:fillRef>
        <a:effectRef idx="0">
          <a:scrgbClr r="0" g="0" b="0"/>
        </a:effectRef>
        <a:fontRef idx="minor">
          <a:schemeClr val="lt1"/>
        </a:fontRef>
      </dsp:style>
    </dsp:sp>
    <dsp:sp modelId="{53D17A1E-9548-4F04-822C-94B334660803}">
      <dsp:nvSpPr>
        <dsp:cNvPr id="0" name=""/>
        <dsp:cNvSpPr/>
      </dsp:nvSpPr>
      <dsp:spPr>
        <a:xfrm>
          <a:off x="986988" y="4982"/>
          <a:ext cx="4017325" cy="89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745" tIns="94745" rIns="94745" bIns="94745" numCol="1" spcCol="1270" anchor="ctr" anchorCtr="0">
          <a:noAutofit/>
        </a:bodyPr>
        <a:lstStyle/>
        <a:p>
          <a:pPr marL="0" lvl="0" indent="0" algn="l" defTabSz="711200">
            <a:lnSpc>
              <a:spcPct val="100000"/>
            </a:lnSpc>
            <a:spcBef>
              <a:spcPct val="0"/>
            </a:spcBef>
            <a:spcAft>
              <a:spcPct val="35000"/>
            </a:spcAft>
            <a:buNone/>
          </a:pPr>
          <a:r>
            <a:rPr lang="en-US" sz="1600" b="1" kern="1200" dirty="0">
              <a:solidFill>
                <a:srgbClr val="000000"/>
              </a:solidFill>
            </a:rPr>
            <a:t>Conventional wisdom</a:t>
          </a:r>
          <a:r>
            <a:rPr lang="en-US" sz="1600" kern="1200" dirty="0">
              <a:solidFill>
                <a:srgbClr val="000000"/>
              </a:solidFill>
            </a:rPr>
            <a:t>: autoinfection with host flora, particularly from gut (not person-to-person transmission)</a:t>
          </a:r>
        </a:p>
      </dsp:txBody>
      <dsp:txXfrm>
        <a:off x="986988" y="4982"/>
        <a:ext cx="4017325" cy="895224"/>
      </dsp:txXfrm>
    </dsp:sp>
    <dsp:sp modelId="{DDF73286-AAEB-4B70-9875-DCB3F3B26E53}">
      <dsp:nvSpPr>
        <dsp:cNvPr id="0" name=""/>
        <dsp:cNvSpPr/>
      </dsp:nvSpPr>
      <dsp:spPr>
        <a:xfrm>
          <a:off x="-46995" y="1124012"/>
          <a:ext cx="5053331" cy="89522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03FD62-CFD7-4EE8-94B9-BA92E550744A}">
      <dsp:nvSpPr>
        <dsp:cNvPr id="0" name=""/>
        <dsp:cNvSpPr/>
      </dsp:nvSpPr>
      <dsp:spPr>
        <a:xfrm>
          <a:off x="223809" y="1325438"/>
          <a:ext cx="492373" cy="492373"/>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rgbClr val="000000"/>
          </a:solidFill>
          <a:prstDash val="solid"/>
        </a:ln>
        <a:effectLst/>
      </dsp:spPr>
      <dsp:style>
        <a:lnRef idx="2">
          <a:scrgbClr r="0" g="0" b="0"/>
        </a:lnRef>
        <a:fillRef idx="1">
          <a:scrgbClr r="0" g="0" b="0"/>
        </a:fillRef>
        <a:effectRef idx="0">
          <a:scrgbClr r="0" g="0" b="0"/>
        </a:effectRef>
        <a:fontRef idx="minor">
          <a:schemeClr val="lt1"/>
        </a:fontRef>
      </dsp:style>
    </dsp:sp>
    <dsp:sp modelId="{FCFDE277-36F9-403C-BBD3-F18ED38BEB29}">
      <dsp:nvSpPr>
        <dsp:cNvPr id="0" name=""/>
        <dsp:cNvSpPr/>
      </dsp:nvSpPr>
      <dsp:spPr>
        <a:xfrm>
          <a:off x="986988" y="1124012"/>
          <a:ext cx="4017325" cy="89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745" tIns="94745" rIns="94745" bIns="94745" numCol="1" spcCol="1270" anchor="ctr" anchorCtr="0">
          <a:noAutofit/>
        </a:bodyPr>
        <a:lstStyle/>
        <a:p>
          <a:pPr marL="0" lvl="0" indent="0" algn="l" defTabSz="711200">
            <a:lnSpc>
              <a:spcPct val="100000"/>
            </a:lnSpc>
            <a:spcBef>
              <a:spcPct val="0"/>
            </a:spcBef>
            <a:spcAft>
              <a:spcPct val="35000"/>
            </a:spcAft>
            <a:buNone/>
          </a:pPr>
          <a:r>
            <a:rPr lang="en-US" sz="1600" b="1" kern="1200">
              <a:solidFill>
                <a:srgbClr val="000000"/>
              </a:solidFill>
            </a:rPr>
            <a:t>Outbreaks</a:t>
          </a:r>
          <a:r>
            <a:rPr lang="en-US" sz="1600" kern="1200">
              <a:solidFill>
                <a:srgbClr val="000000"/>
              </a:solidFill>
            </a:rPr>
            <a:t>: rare</a:t>
          </a:r>
        </a:p>
      </dsp:txBody>
      <dsp:txXfrm>
        <a:off x="986988" y="1124012"/>
        <a:ext cx="4017325" cy="895224"/>
      </dsp:txXfrm>
    </dsp:sp>
    <dsp:sp modelId="{F770A08C-D218-478E-8065-F77BC7B1D52A}">
      <dsp:nvSpPr>
        <dsp:cNvPr id="0" name=""/>
        <dsp:cNvSpPr/>
      </dsp:nvSpPr>
      <dsp:spPr>
        <a:xfrm>
          <a:off x="-46995" y="2243043"/>
          <a:ext cx="5053331" cy="89522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C90300-1AA7-476B-9E2C-60CB113C4C94}">
      <dsp:nvSpPr>
        <dsp:cNvPr id="0" name=""/>
        <dsp:cNvSpPr/>
      </dsp:nvSpPr>
      <dsp:spPr>
        <a:xfrm>
          <a:off x="223809" y="2444468"/>
          <a:ext cx="492373" cy="492373"/>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rgbClr val="000000"/>
          </a:solidFill>
          <a:prstDash val="solid"/>
        </a:ln>
        <a:effectLst/>
      </dsp:spPr>
      <dsp:style>
        <a:lnRef idx="2">
          <a:scrgbClr r="0" g="0" b="0"/>
        </a:lnRef>
        <a:fillRef idx="1">
          <a:scrgbClr r="0" g="0" b="0"/>
        </a:fillRef>
        <a:effectRef idx="0">
          <a:scrgbClr r="0" g="0" b="0"/>
        </a:effectRef>
        <a:fontRef idx="minor">
          <a:schemeClr val="lt1"/>
        </a:fontRef>
      </dsp:style>
    </dsp:sp>
    <dsp:sp modelId="{3B77867D-4011-4459-8CCB-CB5CD5719873}">
      <dsp:nvSpPr>
        <dsp:cNvPr id="0" name=""/>
        <dsp:cNvSpPr/>
      </dsp:nvSpPr>
      <dsp:spPr>
        <a:xfrm>
          <a:off x="890974" y="2243043"/>
          <a:ext cx="4209353" cy="895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745" tIns="94745" rIns="94745" bIns="94745" numCol="1" spcCol="1270" anchor="ctr" anchorCtr="0">
          <a:noAutofit/>
        </a:bodyPr>
        <a:lstStyle/>
        <a:p>
          <a:pPr marL="0" lvl="0" indent="0" algn="l" defTabSz="711200" rtl="0">
            <a:lnSpc>
              <a:spcPct val="100000"/>
            </a:lnSpc>
            <a:spcBef>
              <a:spcPct val="0"/>
            </a:spcBef>
            <a:spcAft>
              <a:spcPct val="35000"/>
            </a:spcAft>
            <a:buNone/>
          </a:pPr>
          <a:r>
            <a:rPr lang="en-US" sz="1600" b="1" kern="1200" dirty="0">
              <a:solidFill>
                <a:srgbClr val="000000"/>
              </a:solidFill>
              <a:latin typeface="Myriad Web Pro"/>
            </a:rPr>
            <a:t>Low Resistance</a:t>
          </a:r>
          <a:r>
            <a:rPr lang="en-US" sz="1600" kern="1200" dirty="0">
              <a:solidFill>
                <a:srgbClr val="000000"/>
              </a:solidFill>
            </a:rPr>
            <a:t>: </a:t>
          </a:r>
          <a:r>
            <a:rPr lang="en-US" sz="1600" kern="1200" dirty="0">
              <a:solidFill>
                <a:srgbClr val="000000"/>
              </a:solidFill>
              <a:latin typeface="Myriad Web Pro"/>
            </a:rPr>
            <a:t>generally low, but depends</a:t>
          </a:r>
          <a:r>
            <a:rPr lang="en-US" sz="1600" kern="1200" dirty="0">
              <a:solidFill>
                <a:srgbClr val="000000"/>
              </a:solidFill>
            </a:rPr>
            <a:t> on the </a:t>
          </a:r>
          <a:r>
            <a:rPr lang="en-US" sz="1600" kern="1200" dirty="0">
              <a:solidFill>
                <a:srgbClr val="000000"/>
              </a:solidFill>
              <a:latin typeface="Myriad Web Pro"/>
            </a:rPr>
            <a:t>species</a:t>
          </a:r>
          <a:endParaRPr lang="en-US" sz="1600" kern="1200" dirty="0">
            <a:solidFill>
              <a:srgbClr val="000000"/>
            </a:solidFill>
          </a:endParaRPr>
        </a:p>
      </dsp:txBody>
      <dsp:txXfrm>
        <a:off x="890974" y="2243043"/>
        <a:ext cx="4209353" cy="895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A87B62-76B8-482A-BF41-CD104659D34E}">
      <dsp:nvSpPr>
        <dsp:cNvPr id="0" name=""/>
        <dsp:cNvSpPr/>
      </dsp:nvSpPr>
      <dsp:spPr>
        <a:xfrm>
          <a:off x="2030718" y="686338"/>
          <a:ext cx="1060470" cy="106047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61AA7B-5E48-4039-A525-AB5557D09A65}">
      <dsp:nvSpPr>
        <dsp:cNvPr id="0" name=""/>
        <dsp:cNvSpPr/>
      </dsp:nvSpPr>
      <dsp:spPr>
        <a:xfrm>
          <a:off x="2264155" y="912470"/>
          <a:ext cx="608466" cy="608466"/>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431A06-7716-45F5-9634-1052A6D5CB91}">
      <dsp:nvSpPr>
        <dsp:cNvPr id="0" name=""/>
        <dsp:cNvSpPr/>
      </dsp:nvSpPr>
      <dsp:spPr>
        <a:xfrm>
          <a:off x="1691303" y="1811817"/>
          <a:ext cx="1738476" cy="743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b="1" kern="1200">
              <a:solidFill>
                <a:srgbClr val="000000"/>
              </a:solidFill>
            </a:rPr>
            <a:t>Multidrug-resistant fungal pathogen</a:t>
          </a:r>
        </a:p>
      </dsp:txBody>
      <dsp:txXfrm>
        <a:off x="1691303" y="1811817"/>
        <a:ext cx="1738476" cy="743739"/>
      </dsp:txXfrm>
    </dsp:sp>
    <dsp:sp modelId="{17EF0B70-FFD2-4C37-8006-A997447B214F}">
      <dsp:nvSpPr>
        <dsp:cNvPr id="0" name=""/>
        <dsp:cNvSpPr/>
      </dsp:nvSpPr>
      <dsp:spPr>
        <a:xfrm>
          <a:off x="1990801" y="2779506"/>
          <a:ext cx="1060470" cy="106047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6693C3-2C68-4E90-8BEA-21B99FC6EE42}">
      <dsp:nvSpPr>
        <dsp:cNvPr id="0" name=""/>
        <dsp:cNvSpPr/>
      </dsp:nvSpPr>
      <dsp:spPr>
        <a:xfrm>
          <a:off x="2222100" y="2993579"/>
          <a:ext cx="608466" cy="608466"/>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8402AEA-59B9-4861-934F-C33AC8FB0BC4}">
      <dsp:nvSpPr>
        <dsp:cNvPr id="0" name=""/>
        <dsp:cNvSpPr/>
      </dsp:nvSpPr>
      <dsp:spPr>
        <a:xfrm>
          <a:off x="5454201" y="1821627"/>
          <a:ext cx="2357982" cy="743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b="1" kern="1200">
              <a:solidFill>
                <a:srgbClr val="000000"/>
              </a:solidFill>
            </a:rPr>
            <a:t>Prolonged colonization &amp; environmental persistence</a:t>
          </a:r>
        </a:p>
      </dsp:txBody>
      <dsp:txXfrm>
        <a:off x="5454201" y="1821627"/>
        <a:ext cx="2357982" cy="743739"/>
      </dsp:txXfrm>
    </dsp:sp>
    <dsp:sp modelId="{F8F5828B-2D39-4445-A04B-9958BD965CD2}">
      <dsp:nvSpPr>
        <dsp:cNvPr id="0" name=""/>
        <dsp:cNvSpPr/>
      </dsp:nvSpPr>
      <dsp:spPr>
        <a:xfrm>
          <a:off x="6140259" y="686826"/>
          <a:ext cx="1060470" cy="106047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7E098C-1013-44D3-B6D7-CA8AFBD28B06}">
      <dsp:nvSpPr>
        <dsp:cNvPr id="0" name=""/>
        <dsp:cNvSpPr/>
      </dsp:nvSpPr>
      <dsp:spPr>
        <a:xfrm>
          <a:off x="6366219" y="917989"/>
          <a:ext cx="608466" cy="608466"/>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9ACD7D-88B8-484E-AE24-EB9C399C839E}">
      <dsp:nvSpPr>
        <dsp:cNvPr id="0" name=""/>
        <dsp:cNvSpPr/>
      </dsp:nvSpPr>
      <dsp:spPr>
        <a:xfrm>
          <a:off x="1415390" y="3930872"/>
          <a:ext cx="2203675" cy="743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rtl="0">
            <a:lnSpc>
              <a:spcPct val="100000"/>
            </a:lnSpc>
            <a:spcBef>
              <a:spcPct val="0"/>
            </a:spcBef>
            <a:spcAft>
              <a:spcPct val="35000"/>
            </a:spcAft>
            <a:buNone/>
            <a:defRPr cap="all"/>
          </a:pPr>
          <a:r>
            <a:rPr lang="en-US" sz="1400" b="1" kern="1200">
              <a:solidFill>
                <a:srgbClr val="000000"/>
              </a:solidFill>
            </a:rPr>
            <a:t>Healthcare-associated </a:t>
          </a:r>
          <a:r>
            <a:rPr lang="en-US" sz="1400" b="1" kern="1200">
              <a:solidFill>
                <a:srgbClr val="000000"/>
              </a:solidFill>
              <a:latin typeface="Myriad Web Pro"/>
            </a:rPr>
            <a:t>transmission </a:t>
          </a:r>
          <a:r>
            <a:rPr lang="en-US" sz="1400" b="1" kern="1200">
              <a:solidFill>
                <a:srgbClr val="000000"/>
              </a:solidFill>
            </a:rPr>
            <a:t>&amp; </a:t>
          </a:r>
          <a:r>
            <a:rPr lang="en-US" sz="1400" b="1" kern="1200">
              <a:solidFill>
                <a:srgbClr val="000000"/>
              </a:solidFill>
              <a:latin typeface="Myriad Web Pro"/>
            </a:rPr>
            <a:t>outbreaks</a:t>
          </a:r>
          <a:endParaRPr lang="en-US" sz="1400" b="1" kern="1200">
            <a:solidFill>
              <a:srgbClr val="000000"/>
            </a:solidFill>
          </a:endParaRPr>
        </a:p>
      </dsp:txBody>
      <dsp:txXfrm>
        <a:off x="1415390" y="3930872"/>
        <a:ext cx="2203675" cy="743739"/>
      </dsp:txXfrm>
    </dsp:sp>
    <dsp:sp modelId="{55441D29-5808-4158-B3E6-376458036C92}">
      <dsp:nvSpPr>
        <dsp:cNvPr id="0" name=""/>
        <dsp:cNvSpPr/>
      </dsp:nvSpPr>
      <dsp:spPr>
        <a:xfrm>
          <a:off x="6154859" y="2745857"/>
          <a:ext cx="1060470" cy="106047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C5B197-E5B1-48AA-83FC-328A4B674036}">
      <dsp:nvSpPr>
        <dsp:cNvPr id="0" name=""/>
        <dsp:cNvSpPr/>
      </dsp:nvSpPr>
      <dsp:spPr>
        <a:xfrm>
          <a:off x="6390685" y="2961300"/>
          <a:ext cx="608466" cy="608466"/>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0A53AC8-D671-485F-80C8-8C63A42DEDDC}">
      <dsp:nvSpPr>
        <dsp:cNvPr id="0" name=""/>
        <dsp:cNvSpPr/>
      </dsp:nvSpPr>
      <dsp:spPr>
        <a:xfrm>
          <a:off x="5637176" y="3937588"/>
          <a:ext cx="2085041" cy="743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rtl="0">
            <a:lnSpc>
              <a:spcPct val="100000"/>
            </a:lnSpc>
            <a:spcBef>
              <a:spcPct val="0"/>
            </a:spcBef>
            <a:spcAft>
              <a:spcPct val="35000"/>
            </a:spcAft>
            <a:buNone/>
            <a:defRPr cap="all"/>
          </a:pPr>
          <a:r>
            <a:rPr lang="en-US" sz="1400" b="1" kern="1200">
              <a:solidFill>
                <a:srgbClr val="000000"/>
              </a:solidFill>
              <a:latin typeface="Myriad Web Pro"/>
            </a:rPr>
            <a:t>Invasive infections with High</a:t>
          </a:r>
          <a:r>
            <a:rPr lang="en-US" sz="1400" b="1" kern="1200">
              <a:solidFill>
                <a:srgbClr val="000000"/>
              </a:solidFill>
            </a:rPr>
            <a:t> morbidity/mortality</a:t>
          </a:r>
        </a:p>
      </dsp:txBody>
      <dsp:txXfrm>
        <a:off x="5637176" y="3937588"/>
        <a:ext cx="2085041" cy="7437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E36212-8EB4-4FBB-B3ED-95513D0F55F7}">
      <dsp:nvSpPr>
        <dsp:cNvPr id="0" name=""/>
        <dsp:cNvSpPr/>
      </dsp:nvSpPr>
      <dsp:spPr>
        <a:xfrm>
          <a:off x="0" y="399"/>
          <a:ext cx="7886700" cy="93367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B01285-81D3-4049-89BA-044622EF2BA1}">
      <dsp:nvSpPr>
        <dsp:cNvPr id="0" name=""/>
        <dsp:cNvSpPr/>
      </dsp:nvSpPr>
      <dsp:spPr>
        <a:xfrm>
          <a:off x="282436" y="210476"/>
          <a:ext cx="513521" cy="5135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639801-565C-4458-B4BF-A0BC77A8BB33}">
      <dsp:nvSpPr>
        <dsp:cNvPr id="0" name=""/>
        <dsp:cNvSpPr/>
      </dsp:nvSpPr>
      <dsp:spPr>
        <a:xfrm>
          <a:off x="1078395" y="399"/>
          <a:ext cx="6808304" cy="933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814" tIns="98814" rIns="98814" bIns="98814" numCol="1" spcCol="1270" anchor="ctr" anchorCtr="0">
          <a:noAutofit/>
        </a:bodyPr>
        <a:lstStyle/>
        <a:p>
          <a:pPr marL="0" lvl="0" indent="0" algn="l" defTabSz="933450">
            <a:lnSpc>
              <a:spcPct val="100000"/>
            </a:lnSpc>
            <a:spcBef>
              <a:spcPct val="0"/>
            </a:spcBef>
            <a:spcAft>
              <a:spcPct val="35000"/>
            </a:spcAft>
            <a:buNone/>
          </a:pPr>
          <a:r>
            <a:rPr lang="en-US" sz="2100" kern="1200"/>
            <a:t>There are currently no established </a:t>
          </a:r>
          <a:r>
            <a:rPr lang="en-US" sz="2100" i="1" kern="1200"/>
            <a:t>C. auris</a:t>
          </a:r>
          <a:r>
            <a:rPr lang="en-US" sz="2100" kern="1200"/>
            <a:t>-specific susceptibility breakpoints. </a:t>
          </a:r>
        </a:p>
      </dsp:txBody>
      <dsp:txXfrm>
        <a:off x="1078395" y="399"/>
        <a:ext cx="6808304" cy="933675"/>
      </dsp:txXfrm>
    </dsp:sp>
    <dsp:sp modelId="{35DE261F-24CE-4AA1-981A-C3608B678ED5}">
      <dsp:nvSpPr>
        <dsp:cNvPr id="0" name=""/>
        <dsp:cNvSpPr/>
      </dsp:nvSpPr>
      <dsp:spPr>
        <a:xfrm>
          <a:off x="0" y="1167493"/>
          <a:ext cx="7886700" cy="93367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AE1698-111F-4DFE-9C0A-563AF7C656FD}">
      <dsp:nvSpPr>
        <dsp:cNvPr id="0" name=""/>
        <dsp:cNvSpPr/>
      </dsp:nvSpPr>
      <dsp:spPr>
        <a:xfrm>
          <a:off x="282436" y="1377570"/>
          <a:ext cx="513521" cy="51352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2584F2-6963-4938-9CBA-E79961D611A2}">
      <dsp:nvSpPr>
        <dsp:cNvPr id="0" name=""/>
        <dsp:cNvSpPr/>
      </dsp:nvSpPr>
      <dsp:spPr>
        <a:xfrm>
          <a:off x="1078395" y="1167493"/>
          <a:ext cx="6808304" cy="933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814" tIns="98814" rIns="98814" bIns="98814" numCol="1" spcCol="1270" anchor="ctr" anchorCtr="0">
          <a:noAutofit/>
        </a:bodyPr>
        <a:lstStyle/>
        <a:p>
          <a:pPr marL="0" lvl="0" indent="0" algn="l" defTabSz="933450">
            <a:lnSpc>
              <a:spcPct val="100000"/>
            </a:lnSpc>
            <a:spcBef>
              <a:spcPct val="0"/>
            </a:spcBef>
            <a:spcAft>
              <a:spcPct val="35000"/>
            </a:spcAft>
            <a:buNone/>
          </a:pPr>
          <a:r>
            <a:rPr lang="en-US" sz="2100" kern="1200"/>
            <a:t>Breakpoints are defined based on those established for closely-related </a:t>
          </a:r>
          <a:r>
            <a:rPr lang="en-US" sz="2100" i="1" kern="1200"/>
            <a:t>Candida</a:t>
          </a:r>
          <a:r>
            <a:rPr lang="en-US" sz="2100" kern="1200"/>
            <a:t> species and on expert opinion. </a:t>
          </a:r>
        </a:p>
      </dsp:txBody>
      <dsp:txXfrm>
        <a:off x="1078395" y="1167493"/>
        <a:ext cx="6808304" cy="933675"/>
      </dsp:txXfrm>
    </dsp:sp>
    <dsp:sp modelId="{BD38B653-3679-43AB-9A15-1EF3085A6115}">
      <dsp:nvSpPr>
        <dsp:cNvPr id="0" name=""/>
        <dsp:cNvSpPr/>
      </dsp:nvSpPr>
      <dsp:spPr>
        <a:xfrm>
          <a:off x="0" y="2334588"/>
          <a:ext cx="7886700" cy="93367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2421A7-D826-46F1-8A1F-47FD8987E5EC}">
      <dsp:nvSpPr>
        <dsp:cNvPr id="0" name=""/>
        <dsp:cNvSpPr/>
      </dsp:nvSpPr>
      <dsp:spPr>
        <a:xfrm>
          <a:off x="282436" y="2544665"/>
          <a:ext cx="513521" cy="51352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5DFA5AC-DE70-409B-9D9F-AB8640592C2E}">
      <dsp:nvSpPr>
        <dsp:cNvPr id="0" name=""/>
        <dsp:cNvSpPr/>
      </dsp:nvSpPr>
      <dsp:spPr>
        <a:xfrm>
          <a:off x="1078395" y="2334588"/>
          <a:ext cx="6808304" cy="933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814" tIns="98814" rIns="98814" bIns="98814" numCol="1" spcCol="1270" anchor="ctr" anchorCtr="0">
          <a:noAutofit/>
        </a:bodyPr>
        <a:lstStyle/>
        <a:p>
          <a:pPr marL="0" lvl="0" indent="0" algn="l" defTabSz="933450">
            <a:lnSpc>
              <a:spcPct val="100000"/>
            </a:lnSpc>
            <a:spcBef>
              <a:spcPct val="0"/>
            </a:spcBef>
            <a:spcAft>
              <a:spcPct val="35000"/>
            </a:spcAft>
            <a:buNone/>
          </a:pPr>
          <a:r>
            <a:rPr lang="en-US" sz="2100" kern="1200"/>
            <a:t>Correlation between microbiologic breakpoints and clinical outcomes is not known currently. </a:t>
          </a:r>
        </a:p>
      </dsp:txBody>
      <dsp:txXfrm>
        <a:off x="1078395" y="2334588"/>
        <a:ext cx="6808304" cy="933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47C832-7E82-4C2D-BF42-2089E62DF42C}">
      <dsp:nvSpPr>
        <dsp:cNvPr id="0" name=""/>
        <dsp:cNvSpPr/>
      </dsp:nvSpPr>
      <dsp:spPr>
        <a:xfrm>
          <a:off x="0" y="0"/>
          <a:ext cx="4454726" cy="837737"/>
        </a:xfrm>
        <a:prstGeom prst="roundRect">
          <a:avLst>
            <a:gd name="adj" fmla="val 1000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3 pan-resistant </a:t>
          </a:r>
          <a:r>
            <a:rPr lang="en-US" sz="1700" i="1" kern="1200"/>
            <a:t>C. auris</a:t>
          </a:r>
          <a:r>
            <a:rPr lang="en-US" sz="1700" i="0" kern="1200"/>
            <a:t> cases in NY before 2020</a:t>
          </a:r>
          <a:endParaRPr lang="en-US" sz="1700" kern="1200"/>
        </a:p>
      </dsp:txBody>
      <dsp:txXfrm>
        <a:off x="974718" y="0"/>
        <a:ext cx="3480007" cy="837737"/>
      </dsp:txXfrm>
    </dsp:sp>
    <dsp:sp modelId="{54C592CE-ACAF-4448-A226-F8E7475DD8F5}">
      <dsp:nvSpPr>
        <dsp:cNvPr id="0" name=""/>
        <dsp:cNvSpPr/>
      </dsp:nvSpPr>
      <dsp:spPr>
        <a:xfrm>
          <a:off x="83773" y="83773"/>
          <a:ext cx="890945" cy="670189"/>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35000" b="-3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4201C8-A82C-425A-BB85-5D1A43E2063E}">
      <dsp:nvSpPr>
        <dsp:cNvPr id="0" name=""/>
        <dsp:cNvSpPr/>
      </dsp:nvSpPr>
      <dsp:spPr>
        <a:xfrm>
          <a:off x="0" y="915294"/>
          <a:ext cx="4454726" cy="837737"/>
        </a:xfrm>
        <a:prstGeom prst="roundRect">
          <a:avLst>
            <a:gd name="adj" fmla="val 10000"/>
          </a:avLst>
        </a:prstGeom>
        <a:solidFill>
          <a:schemeClr val="accent2">
            <a:shade val="80000"/>
            <a:hueOff val="73171"/>
            <a:satOff val="-1839"/>
            <a:lumOff val="85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Cases unrelated with no epi links</a:t>
          </a:r>
        </a:p>
      </dsp:txBody>
      <dsp:txXfrm>
        <a:off x="974718" y="915294"/>
        <a:ext cx="3480007" cy="837737"/>
      </dsp:txXfrm>
    </dsp:sp>
    <dsp:sp modelId="{C43B3130-F48B-4B8D-85B6-BB41EE603489}">
      <dsp:nvSpPr>
        <dsp:cNvPr id="0" name=""/>
        <dsp:cNvSpPr/>
      </dsp:nvSpPr>
      <dsp:spPr>
        <a:xfrm>
          <a:off x="83773" y="1005284"/>
          <a:ext cx="890945" cy="670189"/>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35000" b="-3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B1F508-8080-4266-B194-1A2706800E00}">
      <dsp:nvSpPr>
        <dsp:cNvPr id="0" name=""/>
        <dsp:cNvSpPr/>
      </dsp:nvSpPr>
      <dsp:spPr>
        <a:xfrm>
          <a:off x="0" y="1843021"/>
          <a:ext cx="4454726" cy="837737"/>
        </a:xfrm>
        <a:prstGeom prst="roundRect">
          <a:avLst>
            <a:gd name="adj" fmla="val 10000"/>
          </a:avLst>
        </a:prstGeom>
        <a:solidFill>
          <a:schemeClr val="accent2">
            <a:shade val="80000"/>
            <a:hueOff val="146343"/>
            <a:satOff val="-3678"/>
            <a:lumOff val="1704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Developed resistance after echinocandin treatment</a:t>
          </a:r>
        </a:p>
      </dsp:txBody>
      <dsp:txXfrm>
        <a:off x="974718" y="1843021"/>
        <a:ext cx="3480007" cy="837737"/>
      </dsp:txXfrm>
    </dsp:sp>
    <dsp:sp modelId="{E78E9D20-28DE-40FE-8FD3-1BBF1967CBCC}">
      <dsp:nvSpPr>
        <dsp:cNvPr id="0" name=""/>
        <dsp:cNvSpPr/>
      </dsp:nvSpPr>
      <dsp:spPr>
        <a:xfrm>
          <a:off x="83773" y="1926795"/>
          <a:ext cx="890945" cy="670189"/>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35000" b="-3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A026DF-63AF-4119-AAA8-C1C4C3ADFD4A}">
      <dsp:nvSpPr>
        <dsp:cNvPr id="0" name=""/>
        <dsp:cNvSpPr/>
      </dsp:nvSpPr>
      <dsp:spPr>
        <a:xfrm>
          <a:off x="0" y="2766643"/>
          <a:ext cx="4454726" cy="837737"/>
        </a:xfrm>
        <a:prstGeom prst="roundRect">
          <a:avLst>
            <a:gd name="adj" fmla="val 10000"/>
          </a:avLst>
        </a:prstGeom>
        <a:solidFill>
          <a:schemeClr val="accent2">
            <a:shade val="80000"/>
            <a:hueOff val="219514"/>
            <a:satOff val="-5517"/>
            <a:lumOff val="255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No pan-resistance found among screened contacts or environmental sampling</a:t>
          </a:r>
        </a:p>
      </dsp:txBody>
      <dsp:txXfrm>
        <a:off x="974718" y="2766643"/>
        <a:ext cx="3480007" cy="837737"/>
      </dsp:txXfrm>
    </dsp:sp>
    <dsp:sp modelId="{4FDED27A-2CED-4DC7-B04B-387085A8D128}">
      <dsp:nvSpPr>
        <dsp:cNvPr id="0" name=""/>
        <dsp:cNvSpPr/>
      </dsp:nvSpPr>
      <dsp:spPr>
        <a:xfrm>
          <a:off x="83773" y="2848306"/>
          <a:ext cx="890945" cy="670189"/>
        </a:xfrm>
        <a:prstGeom prst="roundRect">
          <a:avLst>
            <a:gd name="adj" fmla="val 1000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35000" b="-3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47C832-7E82-4C2D-BF42-2089E62DF42C}">
      <dsp:nvSpPr>
        <dsp:cNvPr id="0" name=""/>
        <dsp:cNvSpPr/>
      </dsp:nvSpPr>
      <dsp:spPr>
        <a:xfrm>
          <a:off x="0" y="0"/>
          <a:ext cx="4454726" cy="674648"/>
        </a:xfrm>
        <a:prstGeom prst="roundRect">
          <a:avLst>
            <a:gd name="adj" fmla="val 1000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2 independent clusters of pan- or echinocandin-resistant cases</a:t>
          </a:r>
        </a:p>
      </dsp:txBody>
      <dsp:txXfrm>
        <a:off x="958410" y="0"/>
        <a:ext cx="3496315" cy="674648"/>
      </dsp:txXfrm>
    </dsp:sp>
    <dsp:sp modelId="{54C592CE-ACAF-4448-A226-F8E7475DD8F5}">
      <dsp:nvSpPr>
        <dsp:cNvPr id="0" name=""/>
        <dsp:cNvSpPr/>
      </dsp:nvSpPr>
      <dsp:spPr>
        <a:xfrm>
          <a:off x="67464" y="67464"/>
          <a:ext cx="890945" cy="539718"/>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35000" b="-3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04201C8-A82C-425A-BB85-5D1A43E2063E}">
      <dsp:nvSpPr>
        <dsp:cNvPr id="0" name=""/>
        <dsp:cNvSpPr/>
      </dsp:nvSpPr>
      <dsp:spPr>
        <a:xfrm>
          <a:off x="0" y="737107"/>
          <a:ext cx="4454726" cy="674648"/>
        </a:xfrm>
        <a:prstGeom prst="roundRect">
          <a:avLst>
            <a:gd name="adj" fmla="val 10000"/>
          </a:avLst>
        </a:prstGeom>
        <a:solidFill>
          <a:schemeClr val="accent2">
            <a:shade val="80000"/>
            <a:hueOff val="109757"/>
            <a:satOff val="-2758"/>
            <a:lumOff val="127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t>None had prior echinocandin treatment</a:t>
          </a:r>
        </a:p>
      </dsp:txBody>
      <dsp:txXfrm>
        <a:off x="958410" y="737107"/>
        <a:ext cx="3496315" cy="674648"/>
      </dsp:txXfrm>
    </dsp:sp>
    <dsp:sp modelId="{C43B3130-F48B-4B8D-85B6-BB41EE603489}">
      <dsp:nvSpPr>
        <dsp:cNvPr id="0" name=""/>
        <dsp:cNvSpPr/>
      </dsp:nvSpPr>
      <dsp:spPr>
        <a:xfrm>
          <a:off x="67464" y="809578"/>
          <a:ext cx="890945" cy="539718"/>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33000" b="-3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B1F508-8080-4266-B194-1A2706800E00}">
      <dsp:nvSpPr>
        <dsp:cNvPr id="0" name=""/>
        <dsp:cNvSpPr/>
      </dsp:nvSpPr>
      <dsp:spPr>
        <a:xfrm>
          <a:off x="0" y="1484226"/>
          <a:ext cx="4454726" cy="674648"/>
        </a:xfrm>
        <a:prstGeom prst="roundRect">
          <a:avLst>
            <a:gd name="adj" fmla="val 10000"/>
          </a:avLst>
        </a:prstGeom>
        <a:solidFill>
          <a:schemeClr val="accent2">
            <a:shade val="80000"/>
            <a:hueOff val="219514"/>
            <a:satOff val="-5517"/>
            <a:lumOff val="255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First evidence of spread of pan-or echinocandin-resistant strains</a:t>
          </a:r>
        </a:p>
      </dsp:txBody>
      <dsp:txXfrm>
        <a:off x="958410" y="1484226"/>
        <a:ext cx="3496315" cy="674648"/>
      </dsp:txXfrm>
    </dsp:sp>
    <dsp:sp modelId="{E78E9D20-28DE-40FE-8FD3-1BBF1967CBCC}">
      <dsp:nvSpPr>
        <dsp:cNvPr id="0" name=""/>
        <dsp:cNvSpPr/>
      </dsp:nvSpPr>
      <dsp:spPr>
        <a:xfrm>
          <a:off x="67464" y="1551691"/>
          <a:ext cx="890945" cy="539718"/>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33000" b="-3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046939-B707-41A1-9010-6B168926BFA8}">
      <dsp:nvSpPr>
        <dsp:cNvPr id="0" name=""/>
        <dsp:cNvSpPr/>
      </dsp:nvSpPr>
      <dsp:spPr>
        <a:xfrm rot="10800000">
          <a:off x="1090346" y="1321"/>
          <a:ext cx="3857482" cy="474898"/>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417"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b="1" i="1" kern="1200" dirty="0"/>
            <a:t>C. auris</a:t>
          </a:r>
          <a:r>
            <a:rPr lang="en-US" sz="1200" b="1" kern="1200" dirty="0"/>
            <a:t> overall demonstrates low genetic diversity within clades</a:t>
          </a:r>
          <a:endParaRPr lang="en-US" sz="1200" kern="1200" dirty="0"/>
        </a:p>
      </dsp:txBody>
      <dsp:txXfrm rot="10800000">
        <a:off x="1209070" y="1321"/>
        <a:ext cx="3738758" cy="474898"/>
      </dsp:txXfrm>
    </dsp:sp>
    <dsp:sp modelId="{02467B94-8AFB-4896-A1DC-2B579D5377CC}">
      <dsp:nvSpPr>
        <dsp:cNvPr id="0" name=""/>
        <dsp:cNvSpPr/>
      </dsp:nvSpPr>
      <dsp:spPr>
        <a:xfrm>
          <a:off x="852896" y="1321"/>
          <a:ext cx="474898" cy="474898"/>
        </a:xfrm>
        <a:prstGeom prst="ellipse">
          <a:avLst/>
        </a:prstGeom>
        <a:blipFill rotWithShape="1">
          <a:blip xmlns:r="http://schemas.openxmlformats.org/officeDocument/2006/relationships" r:embed="rId1">
            <a:duotone>
              <a:schemeClr val="accent3">
                <a:hueOff val="0"/>
                <a:satOff val="0"/>
                <a:lumOff val="0"/>
                <a:alphaOff val="0"/>
                <a:shade val="20000"/>
                <a:satMod val="200000"/>
              </a:schemeClr>
              <a:schemeClr val="accent3">
                <a:hueOff val="0"/>
                <a:satOff val="0"/>
                <a:lumOff val="0"/>
                <a:alphaOff val="0"/>
                <a:tint val="12000"/>
                <a:satMod val="190000"/>
              </a:schemeClr>
            </a:duotone>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2AC766-5C50-4BF5-9493-9AC393814B34}">
      <dsp:nvSpPr>
        <dsp:cNvPr id="0" name=""/>
        <dsp:cNvSpPr/>
      </dsp:nvSpPr>
      <dsp:spPr>
        <a:xfrm rot="10800000">
          <a:off x="1090346" y="617981"/>
          <a:ext cx="3857482" cy="474898"/>
        </a:xfrm>
        <a:prstGeom prst="homePlate">
          <a:avLst/>
        </a:prstGeom>
        <a:solidFill>
          <a:schemeClr val="accent3">
            <a:hueOff val="-135408"/>
            <a:satOff val="-12251"/>
            <a:lumOff val="247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417" tIns="45720" rIns="85344" bIns="45720" numCol="1" spcCol="1270" anchor="ctr" anchorCtr="0">
          <a:noAutofit/>
        </a:bodyPr>
        <a:lstStyle/>
        <a:p>
          <a:pPr marL="0" lvl="0" indent="0" algn="ctr" defTabSz="533400" rtl="0">
            <a:lnSpc>
              <a:spcPct val="90000"/>
            </a:lnSpc>
            <a:spcBef>
              <a:spcPct val="0"/>
            </a:spcBef>
            <a:spcAft>
              <a:spcPct val="35000"/>
            </a:spcAft>
            <a:buNone/>
          </a:pPr>
          <a:r>
            <a:rPr lang="en-US" sz="1200" b="1" kern="1200" dirty="0"/>
            <a:t>Echinocandin resistance detected in all three major clades </a:t>
          </a:r>
          <a:r>
            <a:rPr lang="en-US" sz="1200" b="1" kern="1200" dirty="0">
              <a:latin typeface="Myriad Web Pro"/>
            </a:rPr>
            <a:t>circulating in the</a:t>
          </a:r>
          <a:r>
            <a:rPr lang="en-US" sz="1200" b="1" kern="1200" dirty="0"/>
            <a:t> </a:t>
          </a:r>
          <a:r>
            <a:rPr lang="en-US" sz="1200" b="1" kern="1200" dirty="0">
              <a:latin typeface="Myriad Web Pro"/>
            </a:rPr>
            <a:t>U.S.</a:t>
          </a:r>
          <a:endParaRPr lang="en-US" sz="1200" kern="1200" dirty="0"/>
        </a:p>
      </dsp:txBody>
      <dsp:txXfrm rot="10800000">
        <a:off x="1209070" y="617981"/>
        <a:ext cx="3738758" cy="474898"/>
      </dsp:txXfrm>
    </dsp:sp>
    <dsp:sp modelId="{83A7D953-AF06-4291-BF62-69B622EB1446}">
      <dsp:nvSpPr>
        <dsp:cNvPr id="0" name=""/>
        <dsp:cNvSpPr/>
      </dsp:nvSpPr>
      <dsp:spPr>
        <a:xfrm>
          <a:off x="852896" y="617981"/>
          <a:ext cx="474898" cy="474898"/>
        </a:xfrm>
        <a:prstGeom prst="ellipse">
          <a:avLst/>
        </a:prstGeom>
        <a:blipFill dpi="0" rotWithShape="1">
          <a:blip xmlns:r="http://schemas.openxmlformats.org/officeDocument/2006/relationships" r:embed="rId2">
            <a:duotone>
              <a:schemeClr val="accent3">
                <a:hueOff val="-64076"/>
                <a:satOff val="-4313"/>
                <a:lumOff val="281"/>
                <a:alphaOff val="0"/>
                <a:shade val="20000"/>
                <a:satMod val="200000"/>
              </a:schemeClr>
              <a:schemeClr val="accent3">
                <a:hueOff val="-64076"/>
                <a:satOff val="-4313"/>
                <a:lumOff val="281"/>
                <a:alphaOff val="0"/>
                <a:tint val="12000"/>
                <a:satMod val="190000"/>
              </a:schemeClr>
            </a:duotone>
          </a:blip>
          <a:srcRect/>
          <a:stretch>
            <a:fillRect l="-8023" t="-5514" r="-2450" b="-4959"/>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9B30B0-F4B3-4B55-9F23-9709E3410C89}">
      <dsp:nvSpPr>
        <dsp:cNvPr id="0" name=""/>
        <dsp:cNvSpPr/>
      </dsp:nvSpPr>
      <dsp:spPr>
        <a:xfrm rot="10800000">
          <a:off x="1090346" y="1234641"/>
          <a:ext cx="3857482" cy="474898"/>
        </a:xfrm>
        <a:prstGeom prst="homePlate">
          <a:avLst/>
        </a:prstGeom>
        <a:solidFill>
          <a:schemeClr val="accent3">
            <a:hueOff val="-270816"/>
            <a:satOff val="-24503"/>
            <a:lumOff val="49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417" tIns="45720" rIns="85344" bIns="45720" numCol="1" spcCol="1270" anchor="ctr" anchorCtr="0">
          <a:noAutofit/>
        </a:bodyPr>
        <a:lstStyle/>
        <a:p>
          <a:pPr marL="0" lvl="0" indent="0" algn="ctr" defTabSz="533400" rtl="0">
            <a:lnSpc>
              <a:spcPct val="90000"/>
            </a:lnSpc>
            <a:spcBef>
              <a:spcPct val="0"/>
            </a:spcBef>
            <a:spcAft>
              <a:spcPct val="35000"/>
            </a:spcAft>
            <a:buNone/>
          </a:pPr>
          <a:r>
            <a:rPr lang="en-US" sz="1200" b="1" kern="1200" dirty="0"/>
            <a:t>92% of </a:t>
          </a:r>
          <a:r>
            <a:rPr lang="en-US" sz="1200" b="1" kern="1200" dirty="0">
              <a:latin typeface="Myriad Web Pro"/>
            </a:rPr>
            <a:t>ech-r</a:t>
          </a:r>
          <a:r>
            <a:rPr lang="en-US" sz="1200" b="1" kern="1200" dirty="0"/>
            <a:t> </a:t>
          </a:r>
          <a:r>
            <a:rPr lang="en-US" sz="1200" b="1" kern="1200" dirty="0">
              <a:latin typeface="Myriad Web Pro"/>
            </a:rPr>
            <a:t>isolates had an</a:t>
          </a:r>
          <a:r>
            <a:rPr lang="en-US" sz="1200" b="1" kern="1200" dirty="0"/>
            <a:t> </a:t>
          </a:r>
          <a:r>
            <a:rPr lang="en-US" sz="1200" b="1" i="1" kern="1200" dirty="0"/>
            <a:t>FKS1</a:t>
          </a:r>
          <a:r>
            <a:rPr lang="en-US" sz="1200" b="1" kern="1200" dirty="0"/>
            <a:t> mutation.</a:t>
          </a:r>
          <a:endParaRPr lang="en-US" sz="1200" kern="1200" dirty="0"/>
        </a:p>
      </dsp:txBody>
      <dsp:txXfrm rot="10800000">
        <a:off x="1209070" y="1234641"/>
        <a:ext cx="3738758" cy="474898"/>
      </dsp:txXfrm>
    </dsp:sp>
    <dsp:sp modelId="{22F9965B-99DA-4A3D-8BC6-69BA89294AC3}">
      <dsp:nvSpPr>
        <dsp:cNvPr id="0" name=""/>
        <dsp:cNvSpPr/>
      </dsp:nvSpPr>
      <dsp:spPr>
        <a:xfrm>
          <a:off x="852896" y="1234641"/>
          <a:ext cx="474898" cy="474898"/>
        </a:xfrm>
        <a:prstGeom prst="ellipse">
          <a:avLst/>
        </a:prstGeom>
        <a:blipFill rotWithShape="1">
          <a:blip xmlns:r="http://schemas.openxmlformats.org/officeDocument/2006/relationships" r:embed="rId3">
            <a:duotone>
              <a:schemeClr val="accent3">
                <a:hueOff val="-128152"/>
                <a:satOff val="-8626"/>
                <a:lumOff val="562"/>
                <a:alphaOff val="0"/>
                <a:shade val="20000"/>
                <a:satMod val="200000"/>
              </a:schemeClr>
              <a:schemeClr val="accent3">
                <a:hueOff val="-128152"/>
                <a:satOff val="-8626"/>
                <a:lumOff val="562"/>
                <a:alphaOff val="0"/>
                <a:tint val="12000"/>
                <a:satMod val="190000"/>
              </a:schemeClr>
            </a:duotone>
          </a:blip>
          <a:srcRect/>
          <a:stretch>
            <a:fillRect t="-3000" b="-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2C81AB-C43D-4E0D-8D21-B00892CCB92C}">
      <dsp:nvSpPr>
        <dsp:cNvPr id="0" name=""/>
        <dsp:cNvSpPr/>
      </dsp:nvSpPr>
      <dsp:spPr>
        <a:xfrm rot="10800000">
          <a:off x="1090346" y="1851300"/>
          <a:ext cx="3857482" cy="474898"/>
        </a:xfrm>
        <a:prstGeom prst="homePlate">
          <a:avLst/>
        </a:prstGeom>
        <a:solidFill>
          <a:schemeClr val="accent3">
            <a:hueOff val="-406224"/>
            <a:satOff val="-36754"/>
            <a:lumOff val="7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417" tIns="45720" rIns="85344" bIns="45720" numCol="1" spcCol="1270" anchor="ctr" anchorCtr="0">
          <a:noAutofit/>
        </a:bodyPr>
        <a:lstStyle/>
        <a:p>
          <a:pPr marL="0" lvl="0" indent="0" algn="ctr" defTabSz="533400" rtl="0">
            <a:lnSpc>
              <a:spcPct val="90000"/>
            </a:lnSpc>
            <a:spcBef>
              <a:spcPct val="0"/>
            </a:spcBef>
            <a:spcAft>
              <a:spcPct val="35000"/>
            </a:spcAft>
            <a:buNone/>
          </a:pPr>
          <a:r>
            <a:rPr lang="en-US" sz="1200" b="1" kern="1200" dirty="0"/>
            <a:t>Cluster of </a:t>
          </a:r>
          <a:r>
            <a:rPr lang="en-US" sz="1200" b="1" kern="1200" dirty="0">
              <a:latin typeface="Myriad Web Pro"/>
            </a:rPr>
            <a:t>ech-r isolates </a:t>
          </a:r>
          <a:r>
            <a:rPr lang="en-US" sz="1200" b="1" kern="1200" dirty="0"/>
            <a:t>in same metro area</a:t>
          </a:r>
          <a:r>
            <a:rPr lang="en-US" sz="1200" b="1" kern="1200" dirty="0">
              <a:latin typeface="Myriad Web Pro"/>
            </a:rPr>
            <a:t> were genetically related</a:t>
          </a:r>
          <a:endParaRPr lang="en-US" sz="1200" b="1" kern="1200" dirty="0"/>
        </a:p>
      </dsp:txBody>
      <dsp:txXfrm rot="10800000">
        <a:off x="1209070" y="1851300"/>
        <a:ext cx="3738758" cy="474898"/>
      </dsp:txXfrm>
    </dsp:sp>
    <dsp:sp modelId="{018A87A3-ED56-4962-A173-302CA4415D86}">
      <dsp:nvSpPr>
        <dsp:cNvPr id="0" name=""/>
        <dsp:cNvSpPr/>
      </dsp:nvSpPr>
      <dsp:spPr>
        <a:xfrm>
          <a:off x="852896" y="1851300"/>
          <a:ext cx="474898" cy="474898"/>
        </a:xfrm>
        <a:prstGeom prst="ellipse">
          <a:avLst/>
        </a:prstGeom>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F49D98-99D9-481C-9956-9E9EE794054A}">
      <dsp:nvSpPr>
        <dsp:cNvPr id="0" name=""/>
        <dsp:cNvSpPr/>
      </dsp:nvSpPr>
      <dsp:spPr>
        <a:xfrm rot="10800000">
          <a:off x="1090346" y="2467960"/>
          <a:ext cx="3857482" cy="474898"/>
        </a:xfrm>
        <a:prstGeom prst="homePlate">
          <a:avLst/>
        </a:prstGeom>
        <a:solidFill>
          <a:schemeClr val="accent3">
            <a:hueOff val="-541632"/>
            <a:satOff val="-49006"/>
            <a:lumOff val="988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417" tIns="45720" rIns="85344" bIns="45720" numCol="1" spcCol="1270" anchor="ctr" anchorCtr="0">
          <a:noAutofit/>
        </a:bodyPr>
        <a:lstStyle/>
        <a:p>
          <a:pPr marL="0" lvl="0" indent="0" algn="ctr" defTabSz="533400" rtl="0">
            <a:lnSpc>
              <a:spcPct val="90000"/>
            </a:lnSpc>
            <a:spcBef>
              <a:spcPct val="0"/>
            </a:spcBef>
            <a:spcAft>
              <a:spcPct val="35000"/>
            </a:spcAft>
            <a:buNone/>
          </a:pPr>
          <a:r>
            <a:rPr lang="en-US" sz="1200" b="1" kern="1200" dirty="0">
              <a:solidFill>
                <a:schemeClr val="bg1"/>
              </a:solidFill>
              <a:latin typeface="Calibri"/>
              <a:ea typeface="Calibri"/>
              <a:cs typeface="Calibri"/>
            </a:rPr>
            <a:t>Ech-r strains were closely related to other strains in the same patient and after echinocandin exposure*</a:t>
          </a:r>
        </a:p>
      </dsp:txBody>
      <dsp:txXfrm rot="10800000">
        <a:off x="1209070" y="2467960"/>
        <a:ext cx="3738758" cy="474898"/>
      </dsp:txXfrm>
    </dsp:sp>
    <dsp:sp modelId="{B6BE79BA-D836-40F3-A690-A9C2EEC761DF}">
      <dsp:nvSpPr>
        <dsp:cNvPr id="0" name=""/>
        <dsp:cNvSpPr/>
      </dsp:nvSpPr>
      <dsp:spPr>
        <a:xfrm>
          <a:off x="852896" y="2467960"/>
          <a:ext cx="474898" cy="474898"/>
        </a:xfrm>
        <a:prstGeom prst="ellipse">
          <a:avLst/>
        </a:prstGeom>
        <a:blipFill dpi="0" rotWithShape="1">
          <a:blip xmlns:r="http://schemas.openxmlformats.org/officeDocument/2006/relationships" r:embed="rId6">
            <a:duotone>
              <a:schemeClr val="accent3">
                <a:hueOff val="-256303"/>
                <a:satOff val="-17253"/>
                <a:lumOff val="1125"/>
                <a:alphaOff val="0"/>
                <a:shade val="20000"/>
                <a:satMod val="200000"/>
              </a:schemeClr>
              <a:schemeClr val="accent3">
                <a:hueOff val="-256303"/>
                <a:satOff val="-17253"/>
                <a:lumOff val="1125"/>
                <a:alphaOff val="0"/>
                <a:tint val="12000"/>
                <a:satMod val="190000"/>
              </a:schemeClr>
            </a:duotone>
          </a:blip>
          <a:srcRect/>
          <a:stretch>
            <a:fillRect l="-29750" t="-24736" r="-27742" b="-32756"/>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7F1BD5-7738-48EA-A0FA-4A38090B6031}">
      <dsp:nvSpPr>
        <dsp:cNvPr id="0" name=""/>
        <dsp:cNvSpPr/>
      </dsp:nvSpPr>
      <dsp:spPr>
        <a:xfrm rot="10800000">
          <a:off x="1090346" y="3084620"/>
          <a:ext cx="3857482" cy="474898"/>
        </a:xfrm>
        <a:prstGeom prst="homePlate">
          <a:avLst/>
        </a:prstGeom>
        <a:solidFill>
          <a:schemeClr val="accent3">
            <a:hueOff val="-677040"/>
            <a:satOff val="-61257"/>
            <a:lumOff val="1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417" tIns="45720" rIns="85344" bIns="45720" numCol="1" spcCol="1270" anchor="ctr" anchorCtr="0">
          <a:noAutofit/>
        </a:bodyPr>
        <a:lstStyle/>
        <a:p>
          <a:pPr marL="0" lvl="0" indent="0" algn="ctr" defTabSz="533400" rtl="0">
            <a:lnSpc>
              <a:spcPct val="90000"/>
            </a:lnSpc>
            <a:spcBef>
              <a:spcPct val="0"/>
            </a:spcBef>
            <a:spcAft>
              <a:spcPct val="35000"/>
            </a:spcAft>
            <a:buNone/>
          </a:pPr>
          <a:r>
            <a:rPr lang="en-US" sz="1200" b="1" kern="1200" dirty="0"/>
            <a:t>Challenge:  </a:t>
          </a:r>
          <a:r>
            <a:rPr lang="en-US" sz="1200" b="1" kern="1200" dirty="0">
              <a:latin typeface="Myriad Web Pro"/>
            </a:rPr>
            <a:t>WGS-based mutation</a:t>
          </a:r>
          <a:r>
            <a:rPr lang="en-US" sz="1200" b="1" kern="1200" dirty="0"/>
            <a:t> detection not CLIA-validated</a:t>
          </a:r>
          <a:endParaRPr lang="en-US" sz="1200" kern="1200" dirty="0"/>
        </a:p>
      </dsp:txBody>
      <dsp:txXfrm rot="10800000">
        <a:off x="1209070" y="3084620"/>
        <a:ext cx="3738758" cy="474898"/>
      </dsp:txXfrm>
    </dsp:sp>
    <dsp:sp modelId="{BCF0111F-B928-4D22-BCD4-526E1A27F485}">
      <dsp:nvSpPr>
        <dsp:cNvPr id="0" name=""/>
        <dsp:cNvSpPr/>
      </dsp:nvSpPr>
      <dsp:spPr>
        <a:xfrm>
          <a:off x="852896" y="3084620"/>
          <a:ext cx="474898" cy="474898"/>
        </a:xfrm>
        <a:prstGeom prst="ellipse">
          <a:avLst/>
        </a:prstGeom>
        <a:blipFill dpi="0" rotWithShape="1">
          <a:blip xmlns:r="http://schemas.openxmlformats.org/officeDocument/2006/relationships" r:embed="rId7">
            <a:duotone>
              <a:schemeClr val="accent3">
                <a:hueOff val="-320379"/>
                <a:satOff val="-21566"/>
                <a:lumOff val="1406"/>
                <a:alphaOff val="0"/>
                <a:shade val="20000"/>
                <a:satMod val="200000"/>
              </a:schemeClr>
              <a:schemeClr val="accent3">
                <a:hueOff val="-320379"/>
                <a:satOff val="-21566"/>
                <a:lumOff val="1406"/>
                <a:alphaOff val="0"/>
                <a:tint val="12000"/>
                <a:satMod val="190000"/>
              </a:schemeClr>
            </a:duotone>
          </a:blip>
          <a:srcRect/>
          <a:stretch>
            <a:fillRect l="10015" t="6821" r="9329" b="12522"/>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967EAE-59C1-48AF-9F13-B974E474C9BE}">
      <dsp:nvSpPr>
        <dsp:cNvPr id="0" name=""/>
        <dsp:cNvSpPr/>
      </dsp:nvSpPr>
      <dsp:spPr>
        <a:xfrm>
          <a:off x="408498" y="1708"/>
          <a:ext cx="7719784" cy="1027151"/>
        </a:xfrm>
        <a:prstGeom prst="roundRect">
          <a:avLst>
            <a:gd name="adj" fmla="val 1000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865" tIns="41910" rIns="62865" bIns="41910" numCol="1" spcCol="1270" anchor="ctr" anchorCtr="0">
          <a:noAutofit/>
        </a:bodyPr>
        <a:lstStyle/>
        <a:p>
          <a:pPr marL="0" lvl="0" indent="0" algn="ctr" defTabSz="1466850" rtl="0">
            <a:lnSpc>
              <a:spcPct val="90000"/>
            </a:lnSpc>
            <a:spcBef>
              <a:spcPct val="0"/>
            </a:spcBef>
            <a:spcAft>
              <a:spcPct val="35000"/>
            </a:spcAft>
            <a:buNone/>
          </a:pPr>
          <a:r>
            <a:rPr lang="en-US" sz="3300" b="1" kern="1200" dirty="0"/>
            <a:t>Laboratory </a:t>
          </a:r>
          <a:r>
            <a:rPr lang="en-US" sz="3300" b="1" kern="1200" dirty="0">
              <a:latin typeface="Myriad Web Pro"/>
            </a:rPr>
            <a:t>Testing to Detect</a:t>
          </a:r>
          <a:r>
            <a:rPr lang="en-US" sz="3300" b="1" kern="1200" dirty="0"/>
            <a:t> Cases and Guide Treatment</a:t>
          </a:r>
          <a:endParaRPr lang="en-US" sz="3300" kern="1200" dirty="0"/>
        </a:p>
      </dsp:txBody>
      <dsp:txXfrm>
        <a:off x="438582" y="31792"/>
        <a:ext cx="7659616" cy="966983"/>
      </dsp:txXfrm>
    </dsp:sp>
    <dsp:sp modelId="{9C472A30-01FC-43BA-BA4F-E7450F006AD2}">
      <dsp:nvSpPr>
        <dsp:cNvPr id="0" name=""/>
        <dsp:cNvSpPr/>
      </dsp:nvSpPr>
      <dsp:spPr>
        <a:xfrm>
          <a:off x="408498" y="1213746"/>
          <a:ext cx="1027151" cy="1027151"/>
        </a:xfrm>
        <a:prstGeom prst="roundRect">
          <a:avLst>
            <a:gd name="adj" fmla="val 16670"/>
          </a:avLst>
        </a:prstGeom>
        <a:blipFill rotWithShape="1">
          <a:blip xmlns:r="http://schemas.openxmlformats.org/officeDocument/2006/relationships" r:embed="rId1"/>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D4CCBF-2E17-4119-932B-31AB798031F2}">
      <dsp:nvSpPr>
        <dsp:cNvPr id="0" name=""/>
        <dsp:cNvSpPr/>
      </dsp:nvSpPr>
      <dsp:spPr>
        <a:xfrm>
          <a:off x="1497278" y="1213746"/>
          <a:ext cx="6631004" cy="1027151"/>
        </a:xfrm>
        <a:prstGeom prst="roundRect">
          <a:avLst>
            <a:gd name="adj" fmla="val 1667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t>Species identification in non-sterile specimens can </a:t>
          </a:r>
          <a:r>
            <a:rPr lang="en-US" sz="1600" b="1" kern="1200"/>
            <a:t>enhance</a:t>
          </a:r>
          <a:r>
            <a:rPr lang="en-US" sz="1600" kern="1200"/>
            <a:t> </a:t>
          </a:r>
          <a:r>
            <a:rPr lang="en-US" sz="1600" b="1" kern="1200"/>
            <a:t>detection</a:t>
          </a:r>
          <a:r>
            <a:rPr lang="en-US" sz="1600" kern="1200"/>
            <a:t> of </a:t>
          </a:r>
          <a:r>
            <a:rPr lang="en-US" sz="1600" i="1" kern="1200"/>
            <a:t>C. auris</a:t>
          </a:r>
        </a:p>
      </dsp:txBody>
      <dsp:txXfrm>
        <a:off x="1547428" y="1263896"/>
        <a:ext cx="6530704" cy="926851"/>
      </dsp:txXfrm>
    </dsp:sp>
    <dsp:sp modelId="{3D87ED2F-B152-48E1-9ACF-70AA8D595722}">
      <dsp:nvSpPr>
        <dsp:cNvPr id="0" name=""/>
        <dsp:cNvSpPr/>
      </dsp:nvSpPr>
      <dsp:spPr>
        <a:xfrm>
          <a:off x="408498" y="2364156"/>
          <a:ext cx="1027151" cy="1027151"/>
        </a:xfrm>
        <a:prstGeom prst="roundRect">
          <a:avLst>
            <a:gd name="adj" fmla="val 16670"/>
          </a:avLst>
        </a:prstGeom>
        <a:blipFill rotWithShape="1">
          <a:blip xmlns:r="http://schemas.openxmlformats.org/officeDocument/2006/relationships" r:embed="rId2"/>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4210C2-6F42-4871-B387-DE65DAC17150}">
      <dsp:nvSpPr>
        <dsp:cNvPr id="0" name=""/>
        <dsp:cNvSpPr/>
      </dsp:nvSpPr>
      <dsp:spPr>
        <a:xfrm>
          <a:off x="1497278" y="2364156"/>
          <a:ext cx="6631004" cy="1027151"/>
        </a:xfrm>
        <a:prstGeom prst="roundRect">
          <a:avLst>
            <a:gd name="adj" fmla="val 16670"/>
          </a:avLst>
        </a:prstGeom>
        <a:solidFill>
          <a:schemeClr val="accent2">
            <a:shade val="80000"/>
            <a:hueOff val="109757"/>
            <a:satOff val="-2758"/>
            <a:lumOff val="127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l" defTabSz="711200">
            <a:lnSpc>
              <a:spcPct val="90000"/>
            </a:lnSpc>
            <a:spcBef>
              <a:spcPct val="0"/>
            </a:spcBef>
            <a:spcAft>
              <a:spcPct val="35000"/>
            </a:spcAft>
            <a:buNone/>
          </a:pPr>
          <a:r>
            <a:rPr lang="en-US" sz="1600" kern="1200"/>
            <a:t>Antifungal susceptibility testing is necessary </a:t>
          </a:r>
          <a:r>
            <a:rPr lang="en-US" sz="1600" b="1" kern="1200"/>
            <a:t>to identify resistance </a:t>
          </a:r>
          <a:r>
            <a:rPr lang="en-US" sz="1600" kern="1200"/>
            <a:t>and guide treatment</a:t>
          </a:r>
        </a:p>
        <a:p>
          <a:pPr marL="114300" lvl="1" indent="-114300" algn="l" defTabSz="533400">
            <a:lnSpc>
              <a:spcPct val="90000"/>
            </a:lnSpc>
            <a:spcBef>
              <a:spcPct val="0"/>
            </a:spcBef>
            <a:spcAft>
              <a:spcPct val="15000"/>
            </a:spcAft>
            <a:buChar char="•"/>
          </a:pPr>
          <a:r>
            <a:rPr lang="en-US" sz="1200" kern="1200" dirty="0"/>
            <a:t>Especially among patients not responding to treatment</a:t>
          </a:r>
        </a:p>
      </dsp:txBody>
      <dsp:txXfrm>
        <a:off x="1547428" y="2414306"/>
        <a:ext cx="6530704" cy="926851"/>
      </dsp:txXfrm>
    </dsp:sp>
    <dsp:sp modelId="{3EC5FBDF-EA1A-4324-BB50-D14C8934BECA}">
      <dsp:nvSpPr>
        <dsp:cNvPr id="0" name=""/>
        <dsp:cNvSpPr/>
      </dsp:nvSpPr>
      <dsp:spPr>
        <a:xfrm>
          <a:off x="408498" y="3514565"/>
          <a:ext cx="1027151" cy="1027151"/>
        </a:xfrm>
        <a:prstGeom prst="roundRect">
          <a:avLst>
            <a:gd name="adj" fmla="val 16670"/>
          </a:avLst>
        </a:prstGeom>
        <a:blipFill rotWithShape="1">
          <a:blip xmlns:r="http://schemas.openxmlformats.org/officeDocument/2006/relationships" r:embed="rId3"/>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86BC11-3ABF-4E52-B72C-A646D1C5C115}">
      <dsp:nvSpPr>
        <dsp:cNvPr id="0" name=""/>
        <dsp:cNvSpPr/>
      </dsp:nvSpPr>
      <dsp:spPr>
        <a:xfrm>
          <a:off x="1497278" y="3514565"/>
          <a:ext cx="6631004" cy="1027151"/>
        </a:xfrm>
        <a:prstGeom prst="roundRect">
          <a:avLst>
            <a:gd name="adj" fmla="val 16670"/>
          </a:avLst>
        </a:prstGeom>
        <a:solidFill>
          <a:schemeClr val="accent2">
            <a:shade val="80000"/>
            <a:hueOff val="219514"/>
            <a:satOff val="-5517"/>
            <a:lumOff val="255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t>Whole genome sequencing can </a:t>
          </a:r>
          <a:r>
            <a:rPr lang="en-US" sz="1600" b="1" kern="1200"/>
            <a:t>identify mutations </a:t>
          </a:r>
          <a:r>
            <a:rPr lang="en-US" sz="1600" kern="1200"/>
            <a:t>linked to echinocandin resistance, but often not available to guide treatment</a:t>
          </a:r>
        </a:p>
      </dsp:txBody>
      <dsp:txXfrm>
        <a:off x="1547428" y="3564715"/>
        <a:ext cx="6530704" cy="92685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A1B20-79BD-4237-9CD9-EF8B7B0E7CF7}">
      <dsp:nvSpPr>
        <dsp:cNvPr id="0" name=""/>
        <dsp:cNvSpPr/>
      </dsp:nvSpPr>
      <dsp:spPr>
        <a:xfrm>
          <a:off x="1588" y="526023"/>
          <a:ext cx="3076358" cy="3076358"/>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rtl="0">
            <a:lnSpc>
              <a:spcPct val="90000"/>
            </a:lnSpc>
            <a:spcBef>
              <a:spcPct val="0"/>
            </a:spcBef>
            <a:spcAft>
              <a:spcPct val="35000"/>
            </a:spcAft>
            <a:buNone/>
          </a:pPr>
          <a:r>
            <a:rPr lang="en-US" sz="2400" b="1" kern="1200" dirty="0"/>
            <a:t>Clinical data about</a:t>
          </a:r>
          <a:r>
            <a:rPr lang="en-US" sz="2400" b="1" kern="1200" dirty="0">
              <a:latin typeface="Myriad Web Pro"/>
            </a:rPr>
            <a:t> antifungal</a:t>
          </a:r>
          <a:r>
            <a:rPr lang="en-US" sz="2400" b="1" kern="1200" dirty="0"/>
            <a:t> treatment are limited.</a:t>
          </a:r>
          <a:endParaRPr lang="en-US" sz="2400" kern="1200" dirty="0"/>
        </a:p>
      </dsp:txBody>
      <dsp:txXfrm>
        <a:off x="452110" y="976545"/>
        <a:ext cx="2175314" cy="2175314"/>
      </dsp:txXfrm>
    </dsp:sp>
    <dsp:sp modelId="{B52D8DAC-8637-4E21-B842-F8CAAEA754D2}">
      <dsp:nvSpPr>
        <dsp:cNvPr id="0" name=""/>
        <dsp:cNvSpPr/>
      </dsp:nvSpPr>
      <dsp:spPr>
        <a:xfrm rot="18145256">
          <a:off x="2765578" y="1071681"/>
          <a:ext cx="1885500" cy="0"/>
        </a:xfrm>
        <a:custGeom>
          <a:avLst/>
          <a:gdLst/>
          <a:ahLst/>
          <a:cxnLst/>
          <a:rect l="0" t="0" r="0" b="0"/>
          <a:pathLst>
            <a:path>
              <a:moveTo>
                <a:pt x="0" y="0"/>
              </a:moveTo>
              <a:lnTo>
                <a:pt x="1885500"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70FC99-C2DF-4C63-92F3-B016D31B9615}">
      <dsp:nvSpPr>
        <dsp:cNvPr id="0" name=""/>
        <dsp:cNvSpPr/>
      </dsp:nvSpPr>
      <dsp:spPr>
        <a:xfrm>
          <a:off x="4213770" y="275875"/>
          <a:ext cx="552417" cy="0"/>
        </a:xfrm>
        <a:prstGeom prst="line">
          <a:avLst/>
        </a:pr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E21722-9B02-4B4F-9A63-F35658EC79C9}">
      <dsp:nvSpPr>
        <dsp:cNvPr id="0" name=""/>
        <dsp:cNvSpPr/>
      </dsp:nvSpPr>
      <dsp:spPr>
        <a:xfrm>
          <a:off x="4766187" y="1251"/>
          <a:ext cx="3917138" cy="5492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rtl="0">
            <a:lnSpc>
              <a:spcPct val="90000"/>
            </a:lnSpc>
            <a:spcBef>
              <a:spcPct val="0"/>
            </a:spcBef>
            <a:spcAft>
              <a:spcPct val="35000"/>
            </a:spcAft>
            <a:buNone/>
          </a:pPr>
          <a:r>
            <a:rPr lang="en-US" sz="1400" b="1" kern="1200">
              <a:latin typeface="Myriad Web Pro"/>
            </a:rPr>
            <a:t>    Higher doses of echinocandins                       </a:t>
          </a:r>
        </a:p>
      </dsp:txBody>
      <dsp:txXfrm>
        <a:off x="4766187" y="1251"/>
        <a:ext cx="3917138" cy="549247"/>
      </dsp:txXfrm>
    </dsp:sp>
    <dsp:sp modelId="{F14DF84E-6C18-4CD7-B1DD-0379391FF864}">
      <dsp:nvSpPr>
        <dsp:cNvPr id="0" name=""/>
        <dsp:cNvSpPr/>
      </dsp:nvSpPr>
      <dsp:spPr>
        <a:xfrm rot="19339638">
          <a:off x="3067982" y="1472227"/>
          <a:ext cx="1553291" cy="0"/>
        </a:xfrm>
        <a:custGeom>
          <a:avLst/>
          <a:gdLst/>
          <a:ahLst/>
          <a:cxnLst/>
          <a:rect l="0" t="0" r="0" b="0"/>
          <a:pathLst>
            <a:path>
              <a:moveTo>
                <a:pt x="0" y="0"/>
              </a:moveTo>
              <a:lnTo>
                <a:pt x="1553291"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28AA77-AEFB-4F09-A016-45871DE7E8C3}">
      <dsp:nvSpPr>
        <dsp:cNvPr id="0" name=""/>
        <dsp:cNvSpPr/>
      </dsp:nvSpPr>
      <dsp:spPr>
        <a:xfrm>
          <a:off x="4459354" y="997580"/>
          <a:ext cx="491710" cy="0"/>
        </a:xfrm>
        <a:prstGeom prst="line">
          <a:avLst/>
        </a:pr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FAEDF6-ED58-4268-B742-2FD3A467F82E}">
      <dsp:nvSpPr>
        <dsp:cNvPr id="0" name=""/>
        <dsp:cNvSpPr/>
      </dsp:nvSpPr>
      <dsp:spPr>
        <a:xfrm>
          <a:off x="4951065" y="550498"/>
          <a:ext cx="3486676" cy="89416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rtl="0">
            <a:lnSpc>
              <a:spcPct val="90000"/>
            </a:lnSpc>
            <a:spcBef>
              <a:spcPct val="0"/>
            </a:spcBef>
            <a:spcAft>
              <a:spcPct val="35000"/>
            </a:spcAft>
            <a:buNone/>
          </a:pPr>
          <a:r>
            <a:rPr lang="en-US" sz="1400" b="1" kern="1200">
              <a:solidFill>
                <a:schemeClr val="tx1"/>
              </a:solidFill>
              <a:latin typeface="Myriad Web Pro"/>
              <a:ea typeface="Calibri"/>
              <a:cs typeface="Calibri"/>
            </a:rPr>
            <a:t>Rezafungin</a:t>
          </a:r>
          <a:r>
            <a:rPr lang="en-US" sz="1400" b="0" kern="1200">
              <a:solidFill>
                <a:schemeClr val="tx1"/>
              </a:solidFill>
              <a:latin typeface="Myriad Web Pro"/>
              <a:ea typeface="Calibri"/>
              <a:cs typeface="Calibri"/>
            </a:rPr>
            <a:t>: anecdotal evidence that it works against echinocandin-resistant </a:t>
          </a:r>
          <a:r>
            <a:rPr lang="en-US" sz="1400" b="0" i="1" kern="1200">
              <a:solidFill>
                <a:schemeClr val="tx1"/>
              </a:solidFill>
              <a:latin typeface="Myriad Web Pro"/>
              <a:ea typeface="Calibri"/>
              <a:cs typeface="Calibri"/>
            </a:rPr>
            <a:t>C. auris</a:t>
          </a:r>
          <a:endParaRPr lang="en-US" sz="1400" b="1" i="1" kern="1200">
            <a:solidFill>
              <a:schemeClr val="tx1"/>
            </a:solidFill>
            <a:latin typeface="Myriad Web Pro"/>
          </a:endParaRPr>
        </a:p>
      </dsp:txBody>
      <dsp:txXfrm>
        <a:off x="4951065" y="550498"/>
        <a:ext cx="3486676" cy="894163"/>
      </dsp:txXfrm>
    </dsp:sp>
    <dsp:sp modelId="{558C436C-7934-4760-8DCB-0215E140C732}">
      <dsp:nvSpPr>
        <dsp:cNvPr id="0" name=""/>
        <dsp:cNvSpPr/>
      </dsp:nvSpPr>
      <dsp:spPr>
        <a:xfrm rot="21173032">
          <a:off x="3225129" y="1968488"/>
          <a:ext cx="1238997" cy="0"/>
        </a:xfrm>
        <a:custGeom>
          <a:avLst/>
          <a:gdLst/>
          <a:ahLst/>
          <a:cxnLst/>
          <a:rect l="0" t="0" r="0" b="0"/>
          <a:pathLst>
            <a:path>
              <a:moveTo>
                <a:pt x="0" y="0"/>
              </a:moveTo>
              <a:lnTo>
                <a:pt x="1238997"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AB0775-DD92-41D0-9D26-02FC1E1F0A59}">
      <dsp:nvSpPr>
        <dsp:cNvPr id="0" name=""/>
        <dsp:cNvSpPr/>
      </dsp:nvSpPr>
      <dsp:spPr>
        <a:xfrm>
          <a:off x="4459354" y="1891744"/>
          <a:ext cx="491710" cy="0"/>
        </a:xfrm>
        <a:prstGeom prst="line">
          <a:avLst/>
        </a:pr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0431E0-1491-4F80-A45B-0C69AEE927C7}">
      <dsp:nvSpPr>
        <dsp:cNvPr id="0" name=""/>
        <dsp:cNvSpPr/>
      </dsp:nvSpPr>
      <dsp:spPr>
        <a:xfrm>
          <a:off x="4951065" y="1444662"/>
          <a:ext cx="3486676" cy="89416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dirty="0" err="1"/>
            <a:t>Fosmanogepix</a:t>
          </a:r>
          <a:r>
            <a:rPr lang="en-US" sz="1400" kern="1200" dirty="0"/>
            <a:t>:  show promising results against echinocandin-resistant </a:t>
          </a:r>
          <a:r>
            <a:rPr lang="en-US" sz="1400" i="1" kern="1200" dirty="0"/>
            <a:t>C. auris</a:t>
          </a:r>
        </a:p>
      </dsp:txBody>
      <dsp:txXfrm>
        <a:off x="4951065" y="1444662"/>
        <a:ext cx="3486676" cy="894163"/>
      </dsp:txXfrm>
    </dsp:sp>
    <dsp:sp modelId="{1CA6EF52-69CA-4B18-B7D5-699614CD85F6}">
      <dsp:nvSpPr>
        <dsp:cNvPr id="0" name=""/>
        <dsp:cNvSpPr/>
      </dsp:nvSpPr>
      <dsp:spPr>
        <a:xfrm rot="1655067">
          <a:off x="3151063" y="2464749"/>
          <a:ext cx="1387129" cy="0"/>
        </a:xfrm>
        <a:custGeom>
          <a:avLst/>
          <a:gdLst/>
          <a:ahLst/>
          <a:cxnLst/>
          <a:rect l="0" t="0" r="0" b="0"/>
          <a:pathLst>
            <a:path>
              <a:moveTo>
                <a:pt x="0" y="0"/>
              </a:moveTo>
              <a:lnTo>
                <a:pt x="1387129"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23C578-C920-4096-AE4A-042C72E57FEC}">
      <dsp:nvSpPr>
        <dsp:cNvPr id="0" name=""/>
        <dsp:cNvSpPr/>
      </dsp:nvSpPr>
      <dsp:spPr>
        <a:xfrm>
          <a:off x="4459354" y="2785908"/>
          <a:ext cx="491710" cy="0"/>
        </a:xfrm>
        <a:prstGeom prst="line">
          <a:avLst/>
        </a:pr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61BC8A-31BE-47B6-B3DF-35E6E514C0CD}">
      <dsp:nvSpPr>
        <dsp:cNvPr id="0" name=""/>
        <dsp:cNvSpPr/>
      </dsp:nvSpPr>
      <dsp:spPr>
        <a:xfrm>
          <a:off x="4951065" y="2338826"/>
          <a:ext cx="3486676" cy="89416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dirty="0" err="1"/>
            <a:t>Ibrexafungerp</a:t>
          </a:r>
          <a:r>
            <a:rPr lang="en-US" sz="1400" kern="1200" dirty="0"/>
            <a:t>:  approved for vulvovaginal candidiasis;  show promising results against echinocandin-resistant </a:t>
          </a:r>
          <a:r>
            <a:rPr lang="en-US" sz="1400" i="1" kern="1200" dirty="0"/>
            <a:t>C. auris</a:t>
          </a:r>
        </a:p>
      </dsp:txBody>
      <dsp:txXfrm>
        <a:off x="4951065" y="2338826"/>
        <a:ext cx="3486676" cy="894163"/>
      </dsp:txXfrm>
    </dsp:sp>
    <dsp:sp modelId="{D5E324B7-9BD4-4B88-9426-CB190A393E7E}">
      <dsp:nvSpPr>
        <dsp:cNvPr id="0" name=""/>
        <dsp:cNvSpPr/>
      </dsp:nvSpPr>
      <dsp:spPr>
        <a:xfrm rot="2968370">
          <a:off x="2898616" y="2961010"/>
          <a:ext cx="1892024" cy="0"/>
        </a:xfrm>
        <a:custGeom>
          <a:avLst/>
          <a:gdLst/>
          <a:ahLst/>
          <a:cxnLst/>
          <a:rect l="0" t="0" r="0" b="0"/>
          <a:pathLst>
            <a:path>
              <a:moveTo>
                <a:pt x="0" y="0"/>
              </a:moveTo>
              <a:lnTo>
                <a:pt x="1892024"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120FB6-EE43-4A7B-80A3-696385DF17D0}">
      <dsp:nvSpPr>
        <dsp:cNvPr id="0" name=""/>
        <dsp:cNvSpPr/>
      </dsp:nvSpPr>
      <dsp:spPr>
        <a:xfrm>
          <a:off x="4459354" y="3680072"/>
          <a:ext cx="491710" cy="0"/>
        </a:xfrm>
        <a:prstGeom prst="line">
          <a:avLst/>
        </a:pr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52EDFB-E9F7-4F42-9D28-C8C4CA0065CE}">
      <dsp:nvSpPr>
        <dsp:cNvPr id="0" name=""/>
        <dsp:cNvSpPr/>
      </dsp:nvSpPr>
      <dsp:spPr>
        <a:xfrm>
          <a:off x="4951065" y="3232990"/>
          <a:ext cx="3486676" cy="89416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a:t>Combination treatment</a:t>
          </a:r>
          <a:r>
            <a:rPr lang="en-US" sz="1400" kern="1200"/>
            <a:t>: in vitro data shows inconsistent results against echinocandin-resistant </a:t>
          </a:r>
          <a:r>
            <a:rPr lang="en-US" sz="1400" i="1" kern="1200"/>
            <a:t>C. auris </a:t>
          </a:r>
          <a:r>
            <a:rPr lang="en-US" sz="1400" kern="1200"/>
            <a:t>and no real clinical data</a:t>
          </a:r>
        </a:p>
      </dsp:txBody>
      <dsp:txXfrm>
        <a:off x="4951065" y="3232990"/>
        <a:ext cx="3486676" cy="89416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7BBE2-7056-4C2A-8B26-0B62AF56D2BB}">
      <dsp:nvSpPr>
        <dsp:cNvPr id="0" name=""/>
        <dsp:cNvSpPr/>
      </dsp:nvSpPr>
      <dsp:spPr>
        <a:xfrm>
          <a:off x="0" y="3006994"/>
          <a:ext cx="8582026" cy="99585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These IPC measures include:</a:t>
          </a:r>
        </a:p>
      </dsp:txBody>
      <dsp:txXfrm>
        <a:off x="0" y="3006994"/>
        <a:ext cx="8582026" cy="537763"/>
      </dsp:txXfrm>
    </dsp:sp>
    <dsp:sp modelId="{6C5AEE04-2967-4185-867A-6EFEF087E14C}">
      <dsp:nvSpPr>
        <dsp:cNvPr id="0" name=""/>
        <dsp:cNvSpPr/>
      </dsp:nvSpPr>
      <dsp:spPr>
        <a:xfrm>
          <a:off x="5207" y="3541957"/>
          <a:ext cx="1437321" cy="851762"/>
        </a:xfrm>
        <a:prstGeom prst="rect">
          <a:avLst/>
        </a:prstGeom>
        <a:blipFill dpi="0" rotWithShape="0">
          <a:blip xmlns:r="http://schemas.openxmlformats.org/officeDocument/2006/relationships" r:embed="rId1"/>
          <a:srcRect/>
          <a:stretch>
            <a:fillRect l="-40326" t="-36901" r="-37674" b="-12395"/>
          </a:stretch>
        </a:blip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4048" tIns="68580" rIns="384048" bIns="68580" numCol="1" spcCol="1270" anchor="ctr" anchorCtr="0">
          <a:noAutofit/>
        </a:bodyPr>
        <a:lstStyle/>
        <a:p>
          <a:pPr marL="0" lvl="0" indent="0" algn="ctr" defTabSz="2400300">
            <a:lnSpc>
              <a:spcPct val="90000"/>
            </a:lnSpc>
            <a:spcBef>
              <a:spcPct val="0"/>
            </a:spcBef>
            <a:spcAft>
              <a:spcPct val="35000"/>
            </a:spcAft>
            <a:buNone/>
          </a:pPr>
          <a:endParaRPr lang="en-US" sz="5400" kern="1200"/>
        </a:p>
      </dsp:txBody>
      <dsp:txXfrm>
        <a:off x="5207" y="3541957"/>
        <a:ext cx="1437321" cy="851762"/>
      </dsp:txXfrm>
    </dsp:sp>
    <dsp:sp modelId="{5A2B394D-261F-4791-9082-51AA2DEC9CD0}">
      <dsp:nvSpPr>
        <dsp:cNvPr id="0" name=""/>
        <dsp:cNvSpPr/>
      </dsp:nvSpPr>
      <dsp:spPr>
        <a:xfrm>
          <a:off x="1439970" y="3542437"/>
          <a:ext cx="1385003" cy="851762"/>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Hand hygiene with alcohol-based hand sanitizer</a:t>
          </a:r>
        </a:p>
      </dsp:txBody>
      <dsp:txXfrm>
        <a:off x="1439970" y="3542437"/>
        <a:ext cx="1385003" cy="851762"/>
      </dsp:txXfrm>
    </dsp:sp>
    <dsp:sp modelId="{36FD6575-0EC1-40E0-94B6-CBCF50736C22}">
      <dsp:nvSpPr>
        <dsp:cNvPr id="0" name=""/>
        <dsp:cNvSpPr/>
      </dsp:nvSpPr>
      <dsp:spPr>
        <a:xfrm>
          <a:off x="2827532" y="3541957"/>
          <a:ext cx="1437321" cy="851762"/>
        </a:xfrm>
        <a:prstGeom prst="rect">
          <a:avLst/>
        </a:prstGeom>
        <a:blipFill dpi="0" rotWithShape="0">
          <a:blip xmlns:r="http://schemas.openxmlformats.org/officeDocument/2006/relationships" r:embed="rId2"/>
          <a:srcRect/>
          <a:stretch>
            <a:fillRect l="-2403" t="-22878" r="-8999" b="-3910"/>
          </a:stretch>
        </a:blip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4048" tIns="68580" rIns="384048" bIns="68580" numCol="1" spcCol="1270" anchor="ctr" anchorCtr="0">
          <a:noAutofit/>
        </a:bodyPr>
        <a:lstStyle/>
        <a:p>
          <a:pPr marL="0" lvl="0" indent="0" algn="ctr" defTabSz="2400300">
            <a:lnSpc>
              <a:spcPct val="90000"/>
            </a:lnSpc>
            <a:spcBef>
              <a:spcPct val="0"/>
            </a:spcBef>
            <a:spcAft>
              <a:spcPct val="35000"/>
            </a:spcAft>
            <a:buNone/>
          </a:pPr>
          <a:endParaRPr lang="en-US" sz="5400" kern="1200"/>
        </a:p>
      </dsp:txBody>
      <dsp:txXfrm>
        <a:off x="2827532" y="3541957"/>
        <a:ext cx="1437321" cy="851762"/>
      </dsp:txXfrm>
    </dsp:sp>
    <dsp:sp modelId="{96100A28-BCC0-41D0-965B-67690224503A}">
      <dsp:nvSpPr>
        <dsp:cNvPr id="0" name=""/>
        <dsp:cNvSpPr/>
      </dsp:nvSpPr>
      <dsp:spPr>
        <a:xfrm>
          <a:off x="4264853" y="3541957"/>
          <a:ext cx="1437321" cy="851762"/>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Contact precautions (or Enhanced Barrier Precautions)</a:t>
          </a:r>
        </a:p>
      </dsp:txBody>
      <dsp:txXfrm>
        <a:off x="4264853" y="3541957"/>
        <a:ext cx="1437321" cy="851762"/>
      </dsp:txXfrm>
    </dsp:sp>
    <dsp:sp modelId="{518AB369-7C21-4FBD-A342-09342FF35DF3}">
      <dsp:nvSpPr>
        <dsp:cNvPr id="0" name=""/>
        <dsp:cNvSpPr/>
      </dsp:nvSpPr>
      <dsp:spPr>
        <a:xfrm>
          <a:off x="5702175" y="3541957"/>
          <a:ext cx="1437321" cy="851762"/>
        </a:xfrm>
        <a:prstGeom prst="rect">
          <a:avLst/>
        </a:prstGeom>
        <a:blipFill dpi="0" rotWithShape="0">
          <a:blip xmlns:r="http://schemas.openxmlformats.org/officeDocument/2006/relationships" r:embed="rId3"/>
          <a:srcRect/>
          <a:stretch>
            <a:fillRect l="-8034" t="-3082" r="143" b="-15957"/>
          </a:stretch>
        </a:blipFill>
        <a:ln w="2540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4048" tIns="68580" rIns="384048" bIns="68580" numCol="1" spcCol="1270" anchor="ctr" anchorCtr="0">
          <a:noAutofit/>
        </a:bodyPr>
        <a:lstStyle/>
        <a:p>
          <a:pPr marL="0" lvl="0" indent="0" algn="ctr" defTabSz="2400300">
            <a:lnSpc>
              <a:spcPct val="90000"/>
            </a:lnSpc>
            <a:spcBef>
              <a:spcPct val="0"/>
            </a:spcBef>
            <a:spcAft>
              <a:spcPct val="35000"/>
            </a:spcAft>
            <a:buNone/>
          </a:pPr>
          <a:endParaRPr lang="en-US" sz="5400" kern="1200"/>
        </a:p>
      </dsp:txBody>
      <dsp:txXfrm>
        <a:off x="5702175" y="3541957"/>
        <a:ext cx="1437321" cy="851762"/>
      </dsp:txXfrm>
    </dsp:sp>
    <dsp:sp modelId="{EDACD01C-9268-459A-9EE6-FEE22F1C49F5}">
      <dsp:nvSpPr>
        <dsp:cNvPr id="0" name=""/>
        <dsp:cNvSpPr/>
      </dsp:nvSpPr>
      <dsp:spPr>
        <a:xfrm>
          <a:off x="7139497" y="3541957"/>
          <a:ext cx="1437321" cy="851762"/>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a:t>Cleaning and disinfection with approved disinfectants</a:t>
          </a:r>
        </a:p>
      </dsp:txBody>
      <dsp:txXfrm>
        <a:off x="7139497" y="3541957"/>
        <a:ext cx="1437321" cy="851762"/>
      </dsp:txXfrm>
    </dsp:sp>
    <dsp:sp modelId="{81EDF095-39D2-4F6C-96E6-30FE6B3B89CB}">
      <dsp:nvSpPr>
        <dsp:cNvPr id="0" name=""/>
        <dsp:cNvSpPr/>
      </dsp:nvSpPr>
      <dsp:spPr>
        <a:xfrm rot="10800000">
          <a:off x="0" y="1778896"/>
          <a:ext cx="8582026" cy="1255873"/>
        </a:xfrm>
        <a:prstGeom prst="upArrowCallou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t>BUT IPC adherence  is even </a:t>
          </a:r>
          <a:r>
            <a:rPr lang="en-US" sz="2000" u="sng" kern="1200"/>
            <a:t>more </a:t>
          </a:r>
          <a:r>
            <a:rPr lang="en-US" sz="2000" kern="1200"/>
            <a:t>important to prevent spread that could result in difficult-to-treat infections</a:t>
          </a:r>
        </a:p>
      </dsp:txBody>
      <dsp:txXfrm rot="10800000">
        <a:off x="0" y="1778896"/>
        <a:ext cx="8582026" cy="816029"/>
      </dsp:txXfrm>
    </dsp:sp>
    <dsp:sp modelId="{AF1A95A3-60A3-45BF-A66B-A6AB82807905}">
      <dsp:nvSpPr>
        <dsp:cNvPr id="0" name=""/>
        <dsp:cNvSpPr/>
      </dsp:nvSpPr>
      <dsp:spPr>
        <a:xfrm rot="10800000">
          <a:off x="0" y="480"/>
          <a:ext cx="8582026" cy="1806191"/>
        </a:xfrm>
        <a:prstGeom prst="upArrowCallou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a:t>IPC measures for echinocandin-resistant strains are the same as those for all other </a:t>
          </a:r>
          <a:r>
            <a:rPr lang="en-US" sz="2400" b="1" i="1" kern="1200" dirty="0"/>
            <a:t>C. auris </a:t>
          </a:r>
          <a:r>
            <a:rPr lang="en-US" sz="2400" b="1" kern="1200" dirty="0"/>
            <a:t>strains</a:t>
          </a:r>
        </a:p>
      </dsp:txBody>
      <dsp:txXfrm rot="10800000">
        <a:off x="0" y="480"/>
        <a:ext cx="8582026" cy="11736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39835E-7232-4D21-8D28-CB0BC062DEE9}">
      <dsp:nvSpPr>
        <dsp:cNvPr id="0" name=""/>
        <dsp:cNvSpPr/>
      </dsp:nvSpPr>
      <dsp:spPr>
        <a:xfrm>
          <a:off x="0" y="550578"/>
          <a:ext cx="4394646" cy="101645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05139D-6490-48A5-AB69-2A8C88B661A3}">
      <dsp:nvSpPr>
        <dsp:cNvPr id="0" name=""/>
        <dsp:cNvSpPr/>
      </dsp:nvSpPr>
      <dsp:spPr>
        <a:xfrm>
          <a:off x="307477" y="779280"/>
          <a:ext cx="559049" cy="559049"/>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3459F8-7D77-4F12-BC6E-1045E3AB2C5E}">
      <dsp:nvSpPr>
        <dsp:cNvPr id="0" name=""/>
        <dsp:cNvSpPr/>
      </dsp:nvSpPr>
      <dsp:spPr>
        <a:xfrm>
          <a:off x="1174003" y="550578"/>
          <a:ext cx="3220642" cy="1016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575" tIns="107575" rIns="107575" bIns="107575" numCol="1" spcCol="1270" anchor="ctr" anchorCtr="0">
          <a:noAutofit/>
        </a:bodyPr>
        <a:lstStyle/>
        <a:p>
          <a:pPr marL="0" lvl="0" indent="0" algn="l" defTabSz="755650" rtl="0">
            <a:lnSpc>
              <a:spcPct val="100000"/>
            </a:lnSpc>
            <a:spcBef>
              <a:spcPct val="0"/>
            </a:spcBef>
            <a:spcAft>
              <a:spcPct val="35000"/>
            </a:spcAft>
            <a:buNone/>
          </a:pPr>
          <a:r>
            <a:rPr lang="en-US" sz="1700" kern="1200" dirty="0">
              <a:solidFill>
                <a:schemeClr val="tx1"/>
              </a:solidFill>
            </a:rPr>
            <a:t>Although not common, number of e</a:t>
          </a:r>
          <a:r>
            <a:rPr lang="en-US" sz="1700" kern="1200" dirty="0">
              <a:solidFill>
                <a:schemeClr val="tx1"/>
              </a:solidFill>
              <a:latin typeface="Myriad Web Pro"/>
            </a:rPr>
            <a:t>chinocandin-resistant cases</a:t>
          </a:r>
          <a:r>
            <a:rPr lang="en-US" sz="1700" kern="1200" dirty="0">
              <a:solidFill>
                <a:schemeClr val="tx1"/>
              </a:solidFill>
            </a:rPr>
            <a:t> is increasing</a:t>
          </a:r>
        </a:p>
      </dsp:txBody>
      <dsp:txXfrm>
        <a:off x="1174003" y="550578"/>
        <a:ext cx="3220642" cy="1016453"/>
      </dsp:txXfrm>
    </dsp:sp>
    <dsp:sp modelId="{96CD4451-A379-47B1-BBF9-D0F3F8161DE9}">
      <dsp:nvSpPr>
        <dsp:cNvPr id="0" name=""/>
        <dsp:cNvSpPr/>
      </dsp:nvSpPr>
      <dsp:spPr>
        <a:xfrm>
          <a:off x="0" y="1821145"/>
          <a:ext cx="4394646" cy="101645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6C3ECA-5D7D-47F2-9FA3-C5472FE56B80}">
      <dsp:nvSpPr>
        <dsp:cNvPr id="0" name=""/>
        <dsp:cNvSpPr/>
      </dsp:nvSpPr>
      <dsp:spPr>
        <a:xfrm>
          <a:off x="307477" y="2049847"/>
          <a:ext cx="559049" cy="55904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F150FD-90D0-4499-9735-2CD67829B872}">
      <dsp:nvSpPr>
        <dsp:cNvPr id="0" name=""/>
        <dsp:cNvSpPr/>
      </dsp:nvSpPr>
      <dsp:spPr>
        <a:xfrm>
          <a:off x="1174003" y="1821145"/>
          <a:ext cx="3220642" cy="1016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575" tIns="107575" rIns="107575" bIns="107575" numCol="1" spcCol="1270" anchor="ctr" anchorCtr="0">
          <a:noAutofit/>
        </a:bodyPr>
        <a:lstStyle/>
        <a:p>
          <a:pPr marL="0" lvl="0" indent="0" algn="l" defTabSz="755650" rtl="0">
            <a:lnSpc>
              <a:spcPct val="100000"/>
            </a:lnSpc>
            <a:spcBef>
              <a:spcPct val="0"/>
            </a:spcBef>
            <a:spcAft>
              <a:spcPct val="35000"/>
            </a:spcAft>
            <a:buNone/>
          </a:pPr>
          <a:r>
            <a:rPr lang="en-US" sz="1700" kern="1200" dirty="0">
              <a:solidFill>
                <a:schemeClr val="tx1"/>
              </a:solidFill>
            </a:rPr>
            <a:t>Mix of resistance developed</a:t>
          </a:r>
          <a:r>
            <a:rPr lang="en-US" sz="1700" kern="1200" dirty="0">
              <a:solidFill>
                <a:schemeClr val="tx1"/>
              </a:solidFill>
              <a:latin typeface="Myriad Web Pro"/>
            </a:rPr>
            <a:t> </a:t>
          </a:r>
          <a:r>
            <a:rPr lang="en-US" sz="1700" kern="1200" dirty="0">
              <a:solidFill>
                <a:schemeClr val="tx1"/>
              </a:solidFill>
            </a:rPr>
            <a:t> on treatment </a:t>
          </a:r>
          <a:r>
            <a:rPr lang="en-US" sz="1700" kern="1200" dirty="0">
              <a:solidFill>
                <a:schemeClr val="tx1"/>
              </a:solidFill>
              <a:latin typeface="Myriad Web Pro"/>
            </a:rPr>
            <a:t>AND transmission of resistant strains</a:t>
          </a:r>
          <a:endParaRPr lang="en-US" sz="1700" kern="1200" dirty="0">
            <a:solidFill>
              <a:schemeClr val="tx1"/>
            </a:solidFill>
          </a:endParaRPr>
        </a:p>
      </dsp:txBody>
      <dsp:txXfrm>
        <a:off x="1174003" y="1821145"/>
        <a:ext cx="3220642" cy="101645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CCD9D4F3-1CB6-4E57-BC6A-8FDD6DF1AC39}" type="datetimeFigureOut">
              <a:rPr lang="en-US" smtClean="0"/>
              <a:t>9/18/2025</a:t>
            </a:fld>
            <a:endParaRPr lang="en-US"/>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9/18/2025</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mdpi.com/2309-608X/6/4/313"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tecolab-global.com/candida-auris-outbreak-in-the-united-states/"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cdc.gov/antimicrobial-resistance-laboratory-networks/php/about/domestic.html"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ubmed.ncbi.nlm.nih.gov/38989545/"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onlinelibrary.wiley.com/doi/10.1111/myc.13655"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cdc.gov/candida-auris/index.html"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6577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9121D-8F52-54E4-F6B5-18D451DDB8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1E40F6-2A71-1C38-B205-277FB287D7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92AFB6-7197-AC3F-F862-F21DE44910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C114AE-5081-9946-BC90-905490D29DA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4097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2794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5372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296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6177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Photo 1: FILE - This 2016 photo made available by the Centers for Disease Control </a:t>
            </a:r>
            <a:r>
              <a:rPr lang="en-US" dirty="0"/>
              <a:t>and</a:t>
            </a:r>
            <a:r>
              <a:rPr lang="en-US" sz="1200" b="0" i="0" kern="1200" dirty="0">
                <a:solidFill>
                  <a:schemeClr val="tx1"/>
                </a:solidFill>
                <a:effectLst/>
                <a:latin typeface="+mn-lt"/>
                <a:ea typeface="+mn-ea"/>
                <a:cs typeface="+mn-cs"/>
              </a:rPr>
              <a:t> Prevention shows a strain of Candida auris, a potentially deadly superbug fungus, cultured in a petri dish at a CDC laboratory. (Shawn Lockhart/CDC via AP)</a:t>
            </a:r>
          </a:p>
          <a:p>
            <a:endParaRPr lang="en-US" sz="1200" b="0" i="0" kern="1200" dirty="0">
              <a:solidFill>
                <a:schemeClr val="tx1"/>
              </a:solidFill>
              <a:effectLst/>
              <a:latin typeface="+mn-lt"/>
              <a:ea typeface="+mn-ea"/>
              <a:cs typeface="+mn-cs"/>
            </a:endParaRPr>
          </a:p>
          <a:p>
            <a:r>
              <a:rPr lang="en-US" dirty="0">
                <a:hlinkClick r:id="rId3"/>
              </a:rPr>
              <a:t>Photo 2: Candida </a:t>
            </a:r>
            <a:r>
              <a:rPr lang="en-US" dirty="0" err="1">
                <a:hlinkClick r:id="rId3"/>
              </a:rPr>
              <a:t>parapsilosis</a:t>
            </a:r>
            <a:r>
              <a:rPr lang="en-US" dirty="0">
                <a:hlinkClick r:id="rId3"/>
              </a:rPr>
              <a:t> as a Causative Agent of Onychomycosis in Patient with Cirrhosis of the Liver</a:t>
            </a:r>
            <a:endParaRPr lang="en-US" dirty="0"/>
          </a:p>
          <a:p>
            <a:endParaRPr lang="en-US" dirty="0"/>
          </a:p>
          <a:p>
            <a:r>
              <a:rPr lang="en-US" sz="1200" b="0" i="0" kern="1200" dirty="0">
                <a:solidFill>
                  <a:schemeClr val="tx1"/>
                </a:solidFill>
                <a:effectLst/>
                <a:latin typeface="+mn-lt"/>
                <a:ea typeface="+mn-ea"/>
                <a:cs typeface="+mn-cs"/>
              </a:rPr>
              <a:t>Photo 3: </a:t>
            </a:r>
            <a:r>
              <a:rPr lang="en-US" dirty="0">
                <a:hlinkClick r:id="rId4"/>
              </a:rPr>
              <a:t>Candida auris Outbreak in the United States | </a:t>
            </a:r>
            <a:r>
              <a:rPr lang="en-US" dirty="0" err="1">
                <a:hlinkClick r:id="rId4"/>
              </a:rPr>
              <a:t>Tecolab</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2558213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AD1505-4066-42CA-A307-F042E2B900E5}" type="slidenum">
              <a:rPr lang="en-US" smtClean="0"/>
              <a:t>9</a:t>
            </a:fld>
            <a:endParaRPr lang="en-US"/>
          </a:p>
        </p:txBody>
      </p:sp>
    </p:spTree>
    <p:extLst>
      <p:ext uri="{BB962C8B-B14F-4D97-AF65-F5344CB8AC3E}">
        <p14:creationId xmlns:p14="http://schemas.microsoft.com/office/powerpoint/2010/main" val="3782795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55297-F3FF-1B16-104F-BF1878EC86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BC7E15-EE7B-F69A-1F80-AA93AB14AC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E13DBD-A135-2866-9067-D1C571E68C0D}"/>
              </a:ext>
            </a:extLst>
          </p:cNvPr>
          <p:cNvSpPr>
            <a:spLocks noGrp="1"/>
          </p:cNvSpPr>
          <p:nvPr>
            <p:ph type="body" idx="1"/>
          </p:nvPr>
        </p:nvSpPr>
        <p:spPr/>
        <p:txBody>
          <a:bodyPr/>
          <a:lstStyle/>
          <a:p>
            <a:pPr marL="0" indent="0">
              <a:buNone/>
            </a:pPr>
            <a:endParaRPr lang="en-US"/>
          </a:p>
        </p:txBody>
      </p:sp>
      <p:sp>
        <p:nvSpPr>
          <p:cNvPr id="4" name="Slide Number Placeholder 3">
            <a:extLst>
              <a:ext uri="{FF2B5EF4-FFF2-40B4-BE49-F238E27FC236}">
                <a16:creationId xmlns:a16="http://schemas.microsoft.com/office/drawing/2014/main" id="{161561A9-659D-14FB-E31F-73282E627EC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79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01D5A-AE46-DA9B-0614-46D10C3B03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CE0742-FB16-0862-8491-3D413DB35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8E11FE-9412-46D5-3176-4874D722D73A}"/>
              </a:ext>
            </a:extLst>
          </p:cNvPr>
          <p:cNvSpPr>
            <a:spLocks noGrp="1"/>
          </p:cNvSpPr>
          <p:nvPr>
            <p:ph type="body" idx="1"/>
          </p:nvPr>
        </p:nvSpPr>
        <p:spPr/>
        <p:txBody>
          <a:bodyPr/>
          <a:lstStyle/>
          <a:p>
            <a:pPr defTabSz="873161">
              <a:defRPr/>
            </a:pPr>
            <a:endParaRPr lang="en-US" sz="1500"/>
          </a:p>
        </p:txBody>
      </p:sp>
      <p:sp>
        <p:nvSpPr>
          <p:cNvPr id="4" name="Slide Number Placeholder 3">
            <a:extLst>
              <a:ext uri="{FF2B5EF4-FFF2-40B4-BE49-F238E27FC236}">
                <a16:creationId xmlns:a16="http://schemas.microsoft.com/office/drawing/2014/main" id="{99D43E01-76F6-2D11-B70A-3BA8F501FFE5}"/>
              </a:ext>
            </a:extLst>
          </p:cNvPr>
          <p:cNvSpPr>
            <a:spLocks noGrp="1"/>
          </p:cNvSpPr>
          <p:nvPr>
            <p:ph type="sldNum" sz="quarter" idx="10"/>
          </p:nvPr>
        </p:nvSpPr>
        <p:spPr/>
        <p:txBody>
          <a:bodyPr/>
          <a:lstStyle/>
          <a:p>
            <a:pPr marL="0" marR="0" lvl="0" indent="0" algn="r" defTabSz="873161"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100" b="0" i="0" u="none" strike="noStrike" kern="1200" cap="none" spc="0" normalizeH="0" baseline="0" noProof="0">
                <a:ln>
                  <a:noFill/>
                </a:ln>
                <a:solidFill>
                  <a:prstClr val="black"/>
                </a:solidFill>
                <a:effectLst/>
                <a:uLnTx/>
                <a:uFillTx/>
                <a:latin typeface="Calibri"/>
                <a:ea typeface="+mn-ea"/>
                <a:cs typeface="+mn-cs"/>
              </a:rPr>
              <a:pPr marL="0" marR="0" lvl="0" indent="0" algn="r" defTabSz="873161" rtl="0" eaLnBrk="1" fontAlgn="auto" latinLnBrk="0" hangingPunct="1">
                <a:lnSpc>
                  <a:spcPct val="100000"/>
                </a:lnSpc>
                <a:spcBef>
                  <a:spcPts val="0"/>
                </a:spcBef>
                <a:spcAft>
                  <a:spcPts val="0"/>
                </a:spcAft>
                <a:buClrTx/>
                <a:buSzTx/>
                <a:buFontTx/>
                <a:buNone/>
                <a:tabLst/>
                <a:defRPr/>
              </a:pPr>
              <a:t>12</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2810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AD1505-4066-42CA-A307-F042E2B900E5}" type="slidenum">
              <a:rPr lang="en-US" smtClean="0"/>
              <a:t>13</a:t>
            </a:fld>
            <a:endParaRPr lang="en-US"/>
          </a:p>
        </p:txBody>
      </p:sp>
    </p:spTree>
    <p:extLst>
      <p:ext uri="{BB962C8B-B14F-4D97-AF65-F5344CB8AC3E}">
        <p14:creationId xmlns:p14="http://schemas.microsoft.com/office/powerpoint/2010/main" val="3805009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E42EF-CBF3-50FC-C74D-4F12CC9B2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3DE57-A32C-A314-488A-94DD3C888A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B99FA6-5A76-18AF-79B8-30ED166096B4}"/>
              </a:ext>
            </a:extLst>
          </p:cNvPr>
          <p:cNvSpPr>
            <a:spLocks noGrp="1"/>
          </p:cNvSpPr>
          <p:nvPr>
            <p:ph type="body" idx="1"/>
          </p:nvPr>
        </p:nvSpPr>
        <p:spPr/>
        <p:txBody>
          <a:bodyPr/>
          <a:lstStyle/>
          <a:p>
            <a:pPr rtl="0" fontAlgn="base"/>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2444417-D8C0-5E4A-D655-4ADA58576F26}"/>
              </a:ext>
            </a:extLst>
          </p:cNvPr>
          <p:cNvSpPr>
            <a:spLocks noGrp="1"/>
          </p:cNvSpPr>
          <p:nvPr>
            <p:ph type="sldNum" sz="quarter" idx="5"/>
          </p:nvPr>
        </p:nvSpPr>
        <p:spPr/>
        <p:txBody>
          <a:bodyPr/>
          <a:lstStyle/>
          <a:p>
            <a:fld id="{50AD1505-4066-42CA-A307-F042E2B900E5}" type="slidenum">
              <a:rPr lang="en-US" smtClean="0"/>
              <a:t>14</a:t>
            </a:fld>
            <a:endParaRPr lang="en-US"/>
          </a:p>
        </p:txBody>
      </p:sp>
    </p:spTree>
    <p:extLst>
      <p:ext uri="{BB962C8B-B14F-4D97-AF65-F5344CB8AC3E}">
        <p14:creationId xmlns:p14="http://schemas.microsoft.com/office/powerpoint/2010/main" val="1462506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697830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95F5E-EF0A-0A5D-752A-266939F367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8B5F0-9764-FFC2-BE38-9CFC58E9FF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15ED55-8807-CE10-CCA5-502204C37A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EBF5A7-59A4-C954-25FA-E262BBFC91F0}"/>
              </a:ext>
            </a:extLst>
          </p:cNvPr>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905890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431EF-0140-55CA-7B6C-389C1E9DBE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C02E0-A30B-5AE7-26CA-3A0DCAE41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6E7C87-7B8F-FA4B-A823-34487E9A6986}"/>
              </a:ext>
            </a:extLst>
          </p:cNvPr>
          <p:cNvSpPr>
            <a:spLocks noGrp="1"/>
          </p:cNvSpPr>
          <p:nvPr>
            <p:ph type="body" idx="1"/>
          </p:nvPr>
        </p:nvSpPr>
        <p:spPr/>
        <p:txBody>
          <a:bodyPr/>
          <a:lstStyle/>
          <a:p>
            <a:endParaRPr lang="en-US"/>
          </a:p>
          <a:p>
            <a:r>
              <a:rPr lang="en-US"/>
              <a:t>Photos: </a:t>
            </a:r>
            <a:r>
              <a:rPr lang="en-US">
                <a:hlinkClick r:id="rId3"/>
              </a:rPr>
              <a:t>Antimicrobial Resistance Laboratory Network | ARLN | CDC</a:t>
            </a:r>
            <a:endParaRPr lang="en-US"/>
          </a:p>
        </p:txBody>
      </p:sp>
      <p:sp>
        <p:nvSpPr>
          <p:cNvPr id="4" name="Slide Number Placeholder 3">
            <a:extLst>
              <a:ext uri="{FF2B5EF4-FFF2-40B4-BE49-F238E27FC236}">
                <a16:creationId xmlns:a16="http://schemas.microsoft.com/office/drawing/2014/main" id="{D0D0EC0F-A453-A2BE-5D0B-1E586C60BD0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2A433C-4FD8-4CFC-A0B7-3C8150024A4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6963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phylogenetic analyses illustrated that the echinocandin-resistant strains were closely related to other strains in the same patient </a:t>
            </a:r>
            <a:r>
              <a:rPr lang="en-US">
                <a:hlinkClick r:id="rId3"/>
              </a:rPr>
              <a:t>Evolutionary accumulation of FKS 1 mutations from clinical echinocandin-resistant Candida auris – PubMed</a:t>
            </a:r>
            <a:endParaRPr lang="en-US"/>
          </a:p>
          <a:p>
            <a:r>
              <a:rPr lang="en-US"/>
              <a:t>Develop resistance on treatment in urine </a:t>
            </a:r>
            <a:r>
              <a:rPr lang="en-US">
                <a:hlinkClick r:id="rId4"/>
              </a:rPr>
              <a:t>Whole genome sequencing analysis demonstrates therapy‐induced echinocandin resistance in Candida auris isolates - </a:t>
            </a:r>
            <a:r>
              <a:rPr lang="en-US" err="1">
                <a:hlinkClick r:id="rId4"/>
              </a:rPr>
              <a:t>Spruijtenburg</a:t>
            </a:r>
            <a:r>
              <a:rPr lang="en-US">
                <a:hlinkClick r:id="rId4"/>
              </a:rPr>
              <a:t> - 2023 - Mycoses - Wiley Online Library</a:t>
            </a:r>
            <a:endParaRPr lang="en-US"/>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1124524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a:pPr>
                <a:defRPr/>
              </a:pPr>
              <a:t>19</a:t>
            </a:fld>
            <a:endParaRPr lang="en-US"/>
          </a:p>
        </p:txBody>
      </p:sp>
    </p:spTree>
    <p:extLst>
      <p:ext uri="{BB962C8B-B14F-4D97-AF65-F5344CB8AC3E}">
        <p14:creationId xmlns:p14="http://schemas.microsoft.com/office/powerpoint/2010/main" val="3609579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CD33-657C-4AEC-8523-F1A5B7DDC7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02429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74BF-5143-393C-697B-668664B3CF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FD7DB9-11D5-3C5B-6CF6-609B4C9CAF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0ABE7C-1246-1BEB-1411-3901A919BB7D}"/>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7035C722-B4EB-3378-F7D6-5DB15E3AC6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98CD33-657C-4AEC-8523-F1A5B7DDC7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22601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6B017-9C21-7085-C118-EC59259EF1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959ADC-7AEF-362E-9CC0-5104B75200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FA5FA9-2F23-4210-A8C6-3D74761089C3}"/>
              </a:ext>
            </a:extLst>
          </p:cNvPr>
          <p:cNvSpPr>
            <a:spLocks noGrp="1"/>
          </p:cNvSpPr>
          <p:nvPr>
            <p:ph type="body" idx="1"/>
          </p:nvPr>
        </p:nvSpPr>
        <p:spPr/>
        <p:txBody>
          <a:bodyPr/>
          <a:lstStyle/>
          <a:p>
            <a:pPr rtl="0" fontAlgn="base"/>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81C133B-2BE1-19F0-F1A4-3FA0BEBFED0E}"/>
              </a:ext>
            </a:extLst>
          </p:cNvPr>
          <p:cNvSpPr>
            <a:spLocks noGrp="1"/>
          </p:cNvSpPr>
          <p:nvPr>
            <p:ph type="sldNum" sz="quarter" idx="5"/>
          </p:nvPr>
        </p:nvSpPr>
        <p:spPr/>
        <p:txBody>
          <a:bodyPr/>
          <a:lstStyle/>
          <a:p>
            <a:fld id="{50AD1505-4066-42CA-A307-F042E2B900E5}" type="slidenum">
              <a:rPr lang="en-US" smtClean="0"/>
              <a:t>23</a:t>
            </a:fld>
            <a:endParaRPr lang="en-US"/>
          </a:p>
        </p:txBody>
      </p:sp>
    </p:spTree>
    <p:extLst>
      <p:ext uri="{BB962C8B-B14F-4D97-AF65-F5344CB8AC3E}">
        <p14:creationId xmlns:p14="http://schemas.microsoft.com/office/powerpoint/2010/main" val="28381299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a:hlinkClick r:id="rId3"/>
              </a:rPr>
              <a:t>Candida auris | Candida auris (C. auris) | CDC</a:t>
            </a:r>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24</a:t>
            </a:fld>
            <a:endParaRPr lang="en-US"/>
          </a:p>
        </p:txBody>
      </p:sp>
    </p:spTree>
    <p:extLst>
      <p:ext uri="{BB962C8B-B14F-4D97-AF65-F5344CB8AC3E}">
        <p14:creationId xmlns:p14="http://schemas.microsoft.com/office/powerpoint/2010/main" val="37265262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25322-6E15-215A-4BA3-53FCBC56DF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73648-228F-D5CA-E2E7-E3D9304825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D75CC0-7E34-4D26-C324-26AA8D6BD4A2}"/>
              </a:ext>
            </a:extLst>
          </p:cNvPr>
          <p:cNvSpPr>
            <a:spLocks noGrp="1"/>
          </p:cNvSpPr>
          <p:nvPr>
            <p:ph type="body" idx="1"/>
          </p:nvPr>
        </p:nvSpPr>
        <p:spPr/>
        <p:txBody>
          <a:bodyPr/>
          <a:lstStyle/>
          <a:p>
            <a:pPr rtl="0" fontAlgn="base"/>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5EC6E5A-77C0-85CE-2182-EB8A1EDFF280}"/>
              </a:ext>
            </a:extLst>
          </p:cNvPr>
          <p:cNvSpPr>
            <a:spLocks noGrp="1"/>
          </p:cNvSpPr>
          <p:nvPr>
            <p:ph type="sldNum" sz="quarter" idx="5"/>
          </p:nvPr>
        </p:nvSpPr>
        <p:spPr/>
        <p:txBody>
          <a:bodyPr/>
          <a:lstStyle/>
          <a:p>
            <a:fld id="{50AD1505-4066-42CA-A307-F042E2B900E5}" type="slidenum">
              <a:rPr lang="en-US" smtClean="0"/>
              <a:t>25</a:t>
            </a:fld>
            <a:endParaRPr lang="en-US"/>
          </a:p>
        </p:txBody>
      </p:sp>
    </p:spTree>
    <p:extLst>
      <p:ext uri="{BB962C8B-B14F-4D97-AF65-F5344CB8AC3E}">
        <p14:creationId xmlns:p14="http://schemas.microsoft.com/office/powerpoint/2010/main" val="33916212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1D1D1D"/>
                </a:solidFill>
              </a:rPr>
              <a:t>All had Y132F substitution in the </a:t>
            </a:r>
            <a:r>
              <a:rPr lang="en-US" i="1">
                <a:solidFill>
                  <a:srgbClr val="1D1D1D"/>
                </a:solidFill>
              </a:rPr>
              <a:t>ERG11</a:t>
            </a:r>
            <a:r>
              <a:rPr lang="en-US">
                <a:solidFill>
                  <a:srgbClr val="1D1D1D"/>
                </a:solidFill>
              </a:rPr>
              <a:t> gene</a:t>
            </a:r>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a:pPr>
                <a:defRPr/>
              </a:pPr>
              <a:t>37</a:t>
            </a:fld>
            <a:endParaRPr lang="en-US"/>
          </a:p>
        </p:txBody>
      </p:sp>
    </p:spTree>
    <p:extLst>
      <p:ext uri="{BB962C8B-B14F-4D97-AF65-F5344CB8AC3E}">
        <p14:creationId xmlns:p14="http://schemas.microsoft.com/office/powerpoint/2010/main" val="3572518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39</a:t>
            </a:fld>
            <a:endParaRPr lang="en-US"/>
          </a:p>
        </p:txBody>
      </p:sp>
    </p:spTree>
    <p:extLst>
      <p:ext uri="{BB962C8B-B14F-4D97-AF65-F5344CB8AC3E}">
        <p14:creationId xmlns:p14="http://schemas.microsoft.com/office/powerpoint/2010/main" val="9719296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41</a:t>
            </a:fld>
            <a:endParaRPr lang="en-US"/>
          </a:p>
        </p:txBody>
      </p:sp>
    </p:spTree>
    <p:extLst>
      <p:ext uri="{BB962C8B-B14F-4D97-AF65-F5344CB8AC3E}">
        <p14:creationId xmlns:p14="http://schemas.microsoft.com/office/powerpoint/2010/main" val="3297297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56269-6009-BB95-1B8B-45B49A0B66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5F1872-D3F9-31D4-D293-2EE4465A6E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AFB9AA-7E67-0A84-A1E3-4067E206425E}"/>
              </a:ext>
            </a:extLst>
          </p:cNvPr>
          <p:cNvSpPr>
            <a:spLocks noGrp="1"/>
          </p:cNvSpPr>
          <p:nvPr>
            <p:ph type="body" idx="1"/>
          </p:nvPr>
        </p:nvSpPr>
        <p:spPr/>
        <p:txBody>
          <a:bodyPr/>
          <a:lstStyle/>
          <a:p>
            <a:pPr rtl="0" fontAlgn="base"/>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C766F5E-A0C2-8611-9F61-E9302740DE4F}"/>
              </a:ext>
            </a:extLst>
          </p:cNvPr>
          <p:cNvSpPr>
            <a:spLocks noGrp="1"/>
          </p:cNvSpPr>
          <p:nvPr>
            <p:ph type="sldNum" sz="quarter" idx="5"/>
          </p:nvPr>
        </p:nvSpPr>
        <p:spPr/>
        <p:txBody>
          <a:bodyPr/>
          <a:lstStyle/>
          <a:p>
            <a:fld id="{50AD1505-4066-42CA-A307-F042E2B900E5}" type="slidenum">
              <a:rPr lang="en-US" smtClean="0"/>
              <a:t>43</a:t>
            </a:fld>
            <a:endParaRPr lang="en-US"/>
          </a:p>
        </p:txBody>
      </p:sp>
    </p:spTree>
    <p:extLst>
      <p:ext uri="{BB962C8B-B14F-4D97-AF65-F5344CB8AC3E}">
        <p14:creationId xmlns:p14="http://schemas.microsoft.com/office/powerpoint/2010/main" val="17887428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832449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CD55B-1945-71ED-8B27-7D0A3F59F6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A4259-FD57-7B28-B964-2D43124700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EA94D8-BDA0-B081-45B4-481A6CF2A9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EF8B50-7164-619A-7645-45D24489AD2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7378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58691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25407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0790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32068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w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w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4.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_CDC">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28EDB4D-B4F6-6692-AEC8-EBA0EAC0CB7D}"/>
              </a:ext>
            </a:extLst>
          </p:cNvPr>
          <p:cNvSpPr/>
          <p:nvPr userDrawn="1"/>
        </p:nvSpPr>
        <p:spPr>
          <a:xfrm>
            <a:off x="0" y="0"/>
            <a:ext cx="9144000" cy="888206"/>
          </a:xfrm>
          <a:prstGeom prst="rect">
            <a:avLst/>
          </a:prstGeom>
          <a:solidFill>
            <a:srgbClr val="008B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8B8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6" name="Picture 5" descr="Logo&#10;&#10;Description automatically generated">
            <a:extLst>
              <a:ext uri="{FF2B5EF4-FFF2-40B4-BE49-F238E27FC236}">
                <a16:creationId xmlns:a16="http://schemas.microsoft.com/office/drawing/2014/main" id="{6C94BA62-60F4-74F3-0224-00BA95D4C5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32750" y="132852"/>
            <a:ext cx="924560" cy="563107"/>
          </a:xfrm>
          <a:prstGeom prst="rect">
            <a:avLst/>
          </a:prstGeom>
        </p:spPr>
      </p:pic>
      <p:pic>
        <p:nvPicPr>
          <p:cNvPr id="17" name="Picture 16" descr="A picture containing logo&#10;&#10;Description automatically generated">
            <a:extLst>
              <a:ext uri="{FF2B5EF4-FFF2-40B4-BE49-F238E27FC236}">
                <a16:creationId xmlns:a16="http://schemas.microsoft.com/office/drawing/2014/main" id="{07E56755-F319-0E89-E547-62934B5813B6}"/>
              </a:ext>
            </a:extLst>
          </p:cNvPr>
          <p:cNvPicPr>
            <a:picLocks noChangeAspect="1"/>
          </p:cNvPicPr>
          <p:nvPr userDrawn="1"/>
        </p:nvPicPr>
        <p:blipFill rotWithShape="1">
          <a:blip r:embed="rId3" cstate="print">
            <a:alphaModFix amt="50000"/>
            <a:extLst>
              <a:ext uri="{28A0092B-C50C-407E-A947-70E740481C1C}">
                <a14:useLocalDpi xmlns:a14="http://schemas.microsoft.com/office/drawing/2010/main" val="0"/>
              </a:ext>
            </a:extLst>
          </a:blip>
          <a:srcRect t="33047" r="49738"/>
          <a:stretch/>
        </p:blipFill>
        <p:spPr>
          <a:xfrm>
            <a:off x="0" y="0"/>
            <a:ext cx="1276350" cy="886945"/>
          </a:xfrm>
          <a:prstGeom prst="rect">
            <a:avLst/>
          </a:prstGeom>
        </p:spPr>
      </p:pic>
      <p:sp>
        <p:nvSpPr>
          <p:cNvPr id="7" name="Title 1"/>
          <p:cNvSpPr>
            <a:spLocks noGrp="1"/>
          </p:cNvSpPr>
          <p:nvPr>
            <p:ph type="title"/>
          </p:nvPr>
        </p:nvSpPr>
        <p:spPr>
          <a:xfrm>
            <a:off x="374754" y="0"/>
            <a:ext cx="7378596" cy="877022"/>
          </a:xfrm>
          <a:prstGeom prst="rect">
            <a:avLst/>
          </a:prstGeom>
        </p:spPr>
        <p:txBody>
          <a:bodyPr anchor="ctr"/>
          <a:lstStyle>
            <a:lvl1pPr algn="l">
              <a:lnSpc>
                <a:spcPts val="3000"/>
              </a:lnSpc>
              <a:defRPr sz="2000" b="1" baseline="0">
                <a:solidFill>
                  <a:schemeClr val="bg2"/>
                </a:solidFill>
                <a:effectLst/>
                <a:latin typeface="Calibri" pitchFamily="34" charset="0"/>
              </a:defRPr>
            </a:lvl1pPr>
          </a:lstStyle>
          <a:p>
            <a:endParaRPr lang="en-US"/>
          </a:p>
        </p:txBody>
      </p:sp>
    </p:spTree>
    <p:extLst>
      <p:ext uri="{BB962C8B-B14F-4D97-AF65-F5344CB8AC3E}">
        <p14:creationId xmlns:p14="http://schemas.microsoft.com/office/powerpoint/2010/main" val="2342568867"/>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_CDC">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28EDB4D-B4F6-6692-AEC8-EBA0EAC0CB7D}"/>
              </a:ext>
            </a:extLst>
          </p:cNvPr>
          <p:cNvSpPr/>
          <p:nvPr userDrawn="1"/>
        </p:nvSpPr>
        <p:spPr>
          <a:xfrm>
            <a:off x="0" y="0"/>
            <a:ext cx="9144000" cy="888206"/>
          </a:xfrm>
          <a:prstGeom prst="rect">
            <a:avLst/>
          </a:prstGeom>
          <a:solidFill>
            <a:srgbClr val="008B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469900" y="0"/>
            <a:ext cx="7283450" cy="877022"/>
          </a:xfrm>
          <a:prstGeom prst="rect">
            <a:avLst/>
          </a:prstGeom>
        </p:spPr>
        <p:txBody>
          <a:bodyPr anchor="ctr"/>
          <a:lstStyle>
            <a:lvl1pPr algn="l">
              <a:lnSpc>
                <a:spcPts val="3000"/>
              </a:lnSpc>
              <a:defRPr sz="2000" b="1" baseline="0">
                <a:solidFill>
                  <a:schemeClr val="bg2"/>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8B8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6" name="Picture 5" descr="Logo&#10;&#10;Description automatically generated">
            <a:extLst>
              <a:ext uri="{FF2B5EF4-FFF2-40B4-BE49-F238E27FC236}">
                <a16:creationId xmlns:a16="http://schemas.microsoft.com/office/drawing/2014/main" id="{6C94BA62-60F4-74F3-0224-00BA95D4C5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32750" y="132852"/>
            <a:ext cx="924560" cy="563107"/>
          </a:xfrm>
          <a:prstGeom prst="rect">
            <a:avLst/>
          </a:prstGeom>
        </p:spPr>
      </p:pic>
    </p:spTree>
    <p:extLst>
      <p:ext uri="{BB962C8B-B14F-4D97-AF65-F5344CB8AC3E}">
        <p14:creationId xmlns:p14="http://schemas.microsoft.com/office/powerpoint/2010/main" val="3080846688"/>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2D2D75"/>
        </a:solidFill>
        <a:effectLst/>
      </p:bgPr>
    </p:bg>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5C8A9C8D-5DED-D7BA-CB32-7041DEAF4A2A}"/>
              </a:ext>
            </a:extLst>
          </p:cNvPr>
          <p:cNvPicPr>
            <a:picLocks noChangeAspect="1"/>
          </p:cNvPicPr>
          <p:nvPr userDrawn="1"/>
        </p:nvPicPr>
        <p:blipFill rotWithShape="1">
          <a:blip r:embed="rId2" cstate="print">
            <a:alphaModFix amt="35000"/>
            <a:extLst>
              <a:ext uri="{28A0092B-C50C-407E-A947-70E740481C1C}">
                <a14:useLocalDpi xmlns:a14="http://schemas.microsoft.com/office/drawing/2010/main" val="0"/>
              </a:ext>
            </a:extLst>
          </a:blip>
          <a:srcRect t="33047" r="49738"/>
          <a:stretch/>
        </p:blipFill>
        <p:spPr>
          <a:xfrm>
            <a:off x="0" y="0"/>
            <a:ext cx="7401706" cy="5143500"/>
          </a:xfrm>
          <a:prstGeom prst="rect">
            <a:avLst/>
          </a:prstGeom>
        </p:spPr>
      </p:pic>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1"/>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VIDER OPTION 1">
    <p:bg>
      <p:bgPr>
        <a:solidFill>
          <a:srgbClr val="2D2D7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rgbClr val="1DFCF4"/>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5117672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2D2D75"/>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rgbClr val="003BC0"/>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5" y="1358900"/>
            <a:ext cx="3889375" cy="3316288"/>
          </a:xfrm>
        </p:spPr>
        <p:txBody>
          <a:bodyPr/>
          <a:lstStyle>
            <a:lvl1pPr marL="228600" indent="-228600">
              <a:buClr>
                <a:srgbClr val="0033A1"/>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tabLst>
                <a:tab pos="285750"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3" name="Rectangle 20">
            <a:extLst>
              <a:ext uri="{FF2B5EF4-FFF2-40B4-BE49-F238E27FC236}">
                <a16:creationId xmlns:a16="http://schemas.microsoft.com/office/drawing/2014/main" id="{756DA847-2B19-6312-4A73-DA7E580A8B67}"/>
              </a:ext>
            </a:extLst>
          </p:cNvPr>
          <p:cNvSpPr>
            <a:spLocks noChangeArrowheads="1"/>
          </p:cNvSpPr>
          <p:nvPr userDrawn="1"/>
        </p:nvSpPr>
        <p:spPr bwMode="auto">
          <a:xfrm flipV="1">
            <a:off x="0" y="5017854"/>
            <a:ext cx="6859323" cy="126331"/>
          </a:xfrm>
          <a:prstGeom prst="rect">
            <a:avLst/>
          </a:prstGeom>
          <a:solidFill>
            <a:srgbClr val="2D2D7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Rectangle 20">
            <a:extLst>
              <a:ext uri="{FF2B5EF4-FFF2-40B4-BE49-F238E27FC236}">
                <a16:creationId xmlns:a16="http://schemas.microsoft.com/office/drawing/2014/main" id="{86E2ED05-5A9B-DE3E-45D4-743C8CA2D1DB}"/>
              </a:ext>
            </a:extLst>
          </p:cNvPr>
          <p:cNvSpPr>
            <a:spLocks noChangeArrowheads="1"/>
          </p:cNvSpPr>
          <p:nvPr userDrawn="1"/>
        </p:nvSpPr>
        <p:spPr bwMode="auto">
          <a:xfrm flipV="1">
            <a:off x="6859520" y="5017854"/>
            <a:ext cx="571643" cy="126331"/>
          </a:xfrm>
          <a:prstGeom prst="rect">
            <a:avLst/>
          </a:prstGeom>
          <a:solidFill>
            <a:srgbClr val="007991"/>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6" name="Rectangle 20">
            <a:extLst>
              <a:ext uri="{FF2B5EF4-FFF2-40B4-BE49-F238E27FC236}">
                <a16:creationId xmlns:a16="http://schemas.microsoft.com/office/drawing/2014/main" id="{6F53EE64-28EB-56F9-AAF4-06A7DFC83F0A}"/>
              </a:ext>
            </a:extLst>
          </p:cNvPr>
          <p:cNvSpPr>
            <a:spLocks noChangeArrowheads="1"/>
          </p:cNvSpPr>
          <p:nvPr userDrawn="1"/>
        </p:nvSpPr>
        <p:spPr bwMode="auto">
          <a:xfrm flipV="1">
            <a:off x="7428672" y="5017854"/>
            <a:ext cx="571643" cy="126331"/>
          </a:xfrm>
          <a:prstGeom prst="rect">
            <a:avLst/>
          </a:prstGeom>
          <a:solidFill>
            <a:srgbClr val="EE583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8" name="Rectangle 20">
            <a:extLst>
              <a:ext uri="{FF2B5EF4-FFF2-40B4-BE49-F238E27FC236}">
                <a16:creationId xmlns:a16="http://schemas.microsoft.com/office/drawing/2014/main" id="{C022425F-AD5C-642F-6376-9373EE9F35A9}"/>
              </a:ext>
            </a:extLst>
          </p:cNvPr>
          <p:cNvSpPr>
            <a:spLocks noChangeArrowheads="1"/>
          </p:cNvSpPr>
          <p:nvPr userDrawn="1"/>
        </p:nvSpPr>
        <p:spPr bwMode="auto">
          <a:xfrm flipV="1">
            <a:off x="8000515" y="5017854"/>
            <a:ext cx="571643" cy="126331"/>
          </a:xfrm>
          <a:prstGeom prst="rect">
            <a:avLst/>
          </a:prstGeom>
          <a:solidFill>
            <a:srgbClr val="00AAA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20">
            <a:extLst>
              <a:ext uri="{FF2B5EF4-FFF2-40B4-BE49-F238E27FC236}">
                <a16:creationId xmlns:a16="http://schemas.microsoft.com/office/drawing/2014/main" id="{62ACB800-46F8-DE2B-4C7E-7BAC78989C23}"/>
              </a:ext>
            </a:extLst>
          </p:cNvPr>
          <p:cNvSpPr>
            <a:spLocks noChangeArrowheads="1"/>
          </p:cNvSpPr>
          <p:nvPr userDrawn="1"/>
        </p:nvSpPr>
        <p:spPr bwMode="auto">
          <a:xfrm flipV="1">
            <a:off x="8572358" y="5017854"/>
            <a:ext cx="571643" cy="126331"/>
          </a:xfrm>
          <a:prstGeom prst="rect">
            <a:avLst/>
          </a:prstGeom>
          <a:solidFill>
            <a:srgbClr val="5689E1"/>
          </a:solidFill>
          <a:ln>
            <a:noFill/>
          </a:ln>
        </p:spPr>
        <p:txBody>
          <a:bodyPr vert="horz" wrap="square" lIns="60960" tIns="30480" rIns="60960" bIns="30480" numCol="1" anchor="t" anchorCtr="0" compatLnSpc="1">
            <a:prstTxWarp prst="textNoShape">
              <a:avLst/>
            </a:prstTxWarp>
          </a:bodyPr>
          <a:lstStyle/>
          <a:p>
            <a:endParaRPr lang="en-US" sz="1667"/>
          </a:p>
        </p:txBody>
      </p:sp>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93953527-B1ED-7AA2-844A-5FE91B1E4EAD}"/>
              </a:ext>
            </a:extLst>
          </p:cNvPr>
          <p:cNvSpPr txBox="1">
            <a:spLocks/>
          </p:cNvSpPr>
          <p:nvPr userDrawn="1"/>
        </p:nvSpPr>
        <p:spPr>
          <a:xfrm>
            <a:off x="457200" y="4305544"/>
            <a:ext cx="8229600" cy="866834"/>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r>
              <a:rPr lang="en-US" altLang="en-US">
                <a:solidFill>
                  <a:srgbClr val="0033A1"/>
                </a:solidFill>
              </a:rPr>
              <a:t>Presentation Title</a:t>
            </a:r>
          </a:p>
        </p:txBody>
      </p:sp>
      <p:sp>
        <p:nvSpPr>
          <p:cNvPr id="10" name="Rectangle 9">
            <a:extLst>
              <a:ext uri="{FF2B5EF4-FFF2-40B4-BE49-F238E27FC236}">
                <a16:creationId xmlns:a16="http://schemas.microsoft.com/office/drawing/2014/main" id="{82B45C45-9511-0678-8CE9-DE3D749B3302}"/>
              </a:ext>
            </a:extLst>
          </p:cNvPr>
          <p:cNvSpPr/>
          <p:nvPr userDrawn="1"/>
        </p:nvSpPr>
        <p:spPr>
          <a:xfrm>
            <a:off x="0" y="4261312"/>
            <a:ext cx="9144000" cy="888206"/>
          </a:xfrm>
          <a:prstGeom prst="rect">
            <a:avLst/>
          </a:prstGeom>
          <a:solidFill>
            <a:srgbClr val="0079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userDrawn="1"/>
        </p:nvSpPr>
        <p:spPr>
          <a:xfrm>
            <a:off x="127218" y="2746824"/>
            <a:ext cx="7594382" cy="1384995"/>
          </a:xfrm>
          <a:prstGeom prst="rect">
            <a:avLst/>
          </a:prstGeom>
          <a:noFill/>
        </p:spPr>
        <p:txBody>
          <a:bodyPr wrap="square" rtlCol="0">
            <a:spAutoFit/>
          </a:bodyPr>
          <a:lstStyle/>
          <a:p>
            <a:r>
              <a:rPr lang="en-US" sz="1200">
                <a:solidFill>
                  <a:srgbClr val="2D2D75"/>
                </a:solidFill>
                <a:latin typeface="Calibri" panose="020F0502020204030204" pitchFamily="34" charset="0"/>
              </a:rPr>
              <a:t>For more information, contact CDC</a:t>
            </a:r>
            <a:br>
              <a:rPr lang="en-US" sz="1200">
                <a:solidFill>
                  <a:srgbClr val="2D2D75"/>
                </a:solidFill>
                <a:latin typeface="Calibri" panose="020F0502020204030204" pitchFamily="34" charset="0"/>
              </a:rPr>
            </a:br>
            <a:r>
              <a:rPr lang="en-US" sz="1200">
                <a:solidFill>
                  <a:srgbClr val="2D2D75"/>
                </a:solidFill>
                <a:latin typeface="Calibri" panose="020F0502020204030204" pitchFamily="34" charset="0"/>
              </a:rPr>
              <a:t>1-800-CDC-INFO (232-4636)</a:t>
            </a:r>
            <a:br>
              <a:rPr lang="en-US" sz="1200">
                <a:solidFill>
                  <a:srgbClr val="2D2D75"/>
                </a:solidFill>
                <a:latin typeface="Calibri" panose="020F0502020204030204" pitchFamily="34" charset="0"/>
              </a:rPr>
            </a:br>
            <a:r>
              <a:rPr lang="en-US" sz="1200">
                <a:solidFill>
                  <a:srgbClr val="2D2D75"/>
                </a:solidFill>
                <a:latin typeface="Calibri" panose="020F0502020204030204" pitchFamily="34" charset="0"/>
              </a:rPr>
              <a:t>TTY:  1-888-232-6348    www.cdc.gov</a:t>
            </a:r>
            <a:br>
              <a:rPr lang="en-US" sz="1200">
                <a:solidFill>
                  <a:srgbClr val="2D2D75"/>
                </a:solidFill>
                <a:latin typeface="Calibri" panose="020F0502020204030204" pitchFamily="34" charset="0"/>
              </a:rPr>
            </a:br>
            <a:br>
              <a:rPr lang="en-US" sz="1200">
                <a:solidFill>
                  <a:srgbClr val="2D2D75"/>
                </a:solidFill>
                <a:latin typeface="Calibri" panose="020F0502020204030204" pitchFamily="34" charset="0"/>
              </a:rPr>
            </a:br>
            <a:br>
              <a:rPr lang="en-US" sz="1200">
                <a:solidFill>
                  <a:srgbClr val="2D2D75"/>
                </a:solidFill>
                <a:latin typeface="Calibri" panose="020F0502020204030204" pitchFamily="34" charset="0"/>
              </a:rPr>
            </a:br>
            <a:r>
              <a:rPr lang="en-US" sz="1200">
                <a:solidFill>
                  <a:srgbClr val="2D2D75"/>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228600" y="274638"/>
            <a:ext cx="8286750" cy="993775"/>
          </a:xfrm>
          <a:prstGeom prst="rect">
            <a:avLst/>
          </a:prstGeom>
        </p:spPr>
        <p:txBody>
          <a:bodyPr/>
          <a:lstStyle>
            <a:lvl1pPr algn="l">
              <a:defRPr sz="2400" b="1">
                <a:solidFill>
                  <a:srgbClr val="2D2D75"/>
                </a:solidFill>
                <a:latin typeface="Calibri" panose="020F0502020204030204" pitchFamily="34" charset="0"/>
                <a:cs typeface="Calibri" panose="020F0502020204030204" pitchFamily="34" charset="0"/>
              </a:defRPr>
            </a:lvl1pPr>
          </a:lstStyle>
          <a:p>
            <a:endParaRPr lang="en-US"/>
          </a:p>
        </p:txBody>
      </p:sp>
      <p:pic>
        <p:nvPicPr>
          <p:cNvPr id="2" name="Picture 1" descr="Logo&#10;&#10;Description automatically generated">
            <a:extLst>
              <a:ext uri="{FF2B5EF4-FFF2-40B4-BE49-F238E27FC236}">
                <a16:creationId xmlns:a16="http://schemas.microsoft.com/office/drawing/2014/main" id="{9F21A5C3-9AB7-9C39-3BAF-3B71A629DE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32750" y="4406402"/>
            <a:ext cx="924560" cy="563107"/>
          </a:xfrm>
          <a:prstGeom prst="rect">
            <a:avLst/>
          </a:prstGeom>
        </p:spPr>
      </p:pic>
    </p:spTree>
    <p:extLst>
      <p:ext uri="{BB962C8B-B14F-4D97-AF65-F5344CB8AC3E}">
        <p14:creationId xmlns:p14="http://schemas.microsoft.com/office/powerpoint/2010/main" val="241131460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2250"/>
              </a:lnSpc>
              <a:defRPr sz="2100" b="1" baseline="0">
                <a:solidFill>
                  <a:srgbClr val="E25423"/>
                </a:solidFill>
                <a:effectLst/>
                <a:latin typeface="Calibri" pitchFamily="34" charset="0"/>
              </a:defRPr>
            </a:lvl1pPr>
          </a:lstStyle>
          <a:p>
            <a:endParaRPr lang="en-US"/>
          </a:p>
        </p:txBody>
      </p:sp>
      <p:sp>
        <p:nvSpPr>
          <p:cNvPr id="3" name="Content Placeholder 2"/>
          <p:cNvSpPr>
            <a:spLocks noGrp="1"/>
          </p:cNvSpPr>
          <p:nvPr>
            <p:ph idx="1"/>
          </p:nvPr>
        </p:nvSpPr>
        <p:spPr>
          <a:xfrm>
            <a:off x="457202" y="1200151"/>
            <a:ext cx="3879669" cy="3143250"/>
          </a:xfrm>
          <a:prstGeom prst="rect">
            <a:avLst/>
          </a:prstGeom>
        </p:spPr>
        <p:txBody>
          <a:bodyPr/>
          <a:lstStyle>
            <a:lvl1pPr marL="257168" indent="-257168">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199" indent="-214308">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3" y="1200151"/>
            <a:ext cx="3879669" cy="3143250"/>
          </a:xfrm>
          <a:prstGeom prst="rect">
            <a:avLst/>
          </a:prstGeom>
        </p:spPr>
        <p:txBody>
          <a:bodyPr/>
          <a:lstStyle>
            <a:lvl1pPr marL="257168" indent="-257168">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199" indent="-214308">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6991" b="-4866"/>
          <a:stretch/>
        </p:blipFill>
        <p:spPr>
          <a:xfrm>
            <a:off x="-1" y="5001837"/>
            <a:ext cx="9144001" cy="193183"/>
          </a:xfrm>
          <a:prstGeom prst="rect">
            <a:avLst/>
          </a:prstGeom>
        </p:spPr>
      </p:pic>
    </p:spTree>
    <p:extLst>
      <p:ext uri="{BB962C8B-B14F-4D97-AF65-F5344CB8AC3E}">
        <p14:creationId xmlns:p14="http://schemas.microsoft.com/office/powerpoint/2010/main" val="286325829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6E97B-5321-6C14-15BC-39EE02AF6C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3B0B82-EC1B-B6F7-B2E3-5D16C82E54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F8DD60-A043-3DF7-9098-7594A5787D68}"/>
              </a:ext>
            </a:extLst>
          </p:cNvPr>
          <p:cNvSpPr>
            <a:spLocks noGrp="1"/>
          </p:cNvSpPr>
          <p:nvPr>
            <p:ph type="dt" sz="half" idx="10"/>
          </p:nvPr>
        </p:nvSpPr>
        <p:spPr/>
        <p:txBody>
          <a:bodyPr/>
          <a:lstStyle/>
          <a:p>
            <a:fld id="{59147E5B-7626-4CEE-BAE3-8E1B71E537B9}" type="datetimeFigureOut">
              <a:rPr lang="en-US" smtClean="0"/>
              <a:t>9/18/2025</a:t>
            </a:fld>
            <a:endParaRPr lang="en-US"/>
          </a:p>
        </p:txBody>
      </p:sp>
      <p:sp>
        <p:nvSpPr>
          <p:cNvPr id="5" name="Footer Placeholder 4">
            <a:extLst>
              <a:ext uri="{FF2B5EF4-FFF2-40B4-BE49-F238E27FC236}">
                <a16:creationId xmlns:a16="http://schemas.microsoft.com/office/drawing/2014/main" id="{37BC9661-B601-5681-F7C8-22403C9603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F40621-E8CB-23E0-FEB2-8AB3B2ABA1AA}"/>
              </a:ext>
            </a:extLst>
          </p:cNvPr>
          <p:cNvSpPr>
            <a:spLocks noGrp="1"/>
          </p:cNvSpPr>
          <p:nvPr>
            <p:ph type="sldNum" sz="quarter" idx="12"/>
          </p:nvPr>
        </p:nvSpPr>
        <p:spPr/>
        <p:txBody>
          <a:bodyPr/>
          <a:lstStyle/>
          <a:p>
            <a:fld id="{EC9264FA-8D96-4E24-887C-0A2176403FCB}" type="slidenum">
              <a:rPr lang="en-US" smtClean="0"/>
              <a:t>‹#›</a:t>
            </a:fld>
            <a:endParaRPr lang="en-US"/>
          </a:p>
        </p:txBody>
      </p:sp>
    </p:spTree>
    <p:extLst>
      <p:ext uri="{BB962C8B-B14F-4D97-AF65-F5344CB8AC3E}">
        <p14:creationId xmlns:p14="http://schemas.microsoft.com/office/powerpoint/2010/main" val="3601195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507492" y="1530350"/>
            <a:ext cx="3497580" cy="542550"/>
          </a:xfrm>
        </p:spPr>
        <p:txBody>
          <a:bodyPr anchor="ctr">
            <a:normAutofit/>
          </a:bodyPr>
          <a:lstStyle>
            <a:lvl1pPr marL="0" indent="0">
              <a:buNone/>
              <a:defRPr sz="165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7492" y="2064813"/>
            <a:ext cx="3497580" cy="24003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505706" y="1528826"/>
            <a:ext cx="3497580" cy="541782"/>
          </a:xfrm>
        </p:spPr>
        <p:txBody>
          <a:bodyPr anchor="ctr">
            <a:normAutofit/>
          </a:bodyPr>
          <a:lstStyle>
            <a:lvl1pPr marL="0" indent="0">
              <a:buNone/>
              <a:defRPr sz="165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505706" y="2063243"/>
            <a:ext cx="3497580" cy="24003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1DA07A-9201-4B4B-BAF2-015AFA30F520}" type="datetimeFigureOut">
              <a:rPr lang="en-US" dirty="0"/>
              <a:t>9/18/2025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477763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p:ph type="title"/>
          </p:nvPr>
        </p:nvSpPr>
        <p:spPr>
          <a:xfrm>
            <a:off x="457200" y="888207"/>
            <a:ext cx="8229600" cy="877022"/>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6"/>
            <a:ext cx="838200" cy="544438"/>
          </a:xfrm>
          <a:prstGeom prst="rect">
            <a:avLst/>
          </a:prstGeom>
        </p:spPr>
      </p:pic>
    </p:spTree>
    <p:extLst>
      <p:ext uri="{BB962C8B-B14F-4D97-AF65-F5344CB8AC3E}">
        <p14:creationId xmlns:p14="http://schemas.microsoft.com/office/powerpoint/2010/main" val="17889665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Lst>
          </p:cNvPr>
          <p:cNvGrpSpPr/>
          <p:nvPr/>
        </p:nvGrpSpPr>
        <p:grpSpPr>
          <a:xfrm>
            <a:off x="0" y="0"/>
            <a:ext cx="9144000" cy="869146"/>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57EE0707-A628-935A-CECC-70626B3FA8FC}"/>
                </a:ext>
              </a:extLst>
            </p:cNvPr>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2" name="Parallelogram 11">
                <a:extLst>
                  <a:ext uri="{FF2B5EF4-FFF2-40B4-BE49-F238E27FC236}">
                    <a16:creationId xmlns:a16="http://schemas.microsoft.com/office/drawing/2014/main" id="{91CB8924-C83A-F743-E7B7-6A26681D7283}"/>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352A5B8C-A481-8BA7-8E13-68A6747B9BF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AB573E3-591C-13FE-7262-EA1F1564CB36}"/>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0A06E43-B1E2-116B-6C8D-8AE5C97FA5CC}"/>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p:ph type="title"/>
          </p:nvPr>
        </p:nvSpPr>
        <p:spPr>
          <a:xfrm>
            <a:off x="457200" y="888207"/>
            <a:ext cx="8229600" cy="877022"/>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pic>
        <p:nvPicPr>
          <p:cNvPr id="2" name="Picture 1" descr="Graphical user interface, text, application&#10;&#10;Description automatically generated">
            <a:extLst>
              <a:ext uri="{FF2B5EF4-FFF2-40B4-BE49-F238E27FC236}">
                <a16:creationId xmlns:a16="http://schemas.microsoft.com/office/drawing/2014/main" id="{4E39FFFF-C774-97B8-69C4-310FAF71A23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506" t="47892" r="12803" b="15738"/>
          <a:stretch/>
        </p:blipFill>
        <p:spPr>
          <a:xfrm>
            <a:off x="7184462" y="163368"/>
            <a:ext cx="838200" cy="544438"/>
          </a:xfrm>
          <a:prstGeom prst="rect">
            <a:avLst/>
          </a:prstGeom>
        </p:spPr>
      </p:pic>
      <p:pic>
        <p:nvPicPr>
          <p:cNvPr id="5" name="Picture 4" descr="A black and white sign&#10;&#10;Description automatically generated with medium confidence">
            <a:extLst>
              <a:ext uri="{FF2B5EF4-FFF2-40B4-BE49-F238E27FC236}">
                <a16:creationId xmlns:a16="http://schemas.microsoft.com/office/drawing/2014/main" id="{215F3BEF-D3CB-A296-5B47-851ADE98EE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5885" y="306609"/>
            <a:ext cx="781090" cy="239492"/>
          </a:xfrm>
          <a:prstGeom prst="rect">
            <a:avLst/>
          </a:prstGeom>
        </p:spPr>
      </p:pic>
    </p:spTree>
    <p:extLst>
      <p:ext uri="{BB962C8B-B14F-4D97-AF65-F5344CB8AC3E}">
        <p14:creationId xmlns:p14="http://schemas.microsoft.com/office/powerpoint/2010/main" val="1803432759"/>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031481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r>
              <a:rPr lang="en-US"/>
              <a:t>Click to edit Master title style</a:t>
            </a:r>
          </a:p>
        </p:txBody>
      </p:sp>
      <p:grpSp>
        <p:nvGrpSpPr>
          <p:cNvPr id="2" name="Group 1">
            <a:extLst>
              <a:ext uri="{FF2B5EF4-FFF2-40B4-BE49-F238E27FC236}">
                <a16:creationId xmlns:a16="http://schemas.microsoft.com/office/drawing/2014/main" id="{D5710D62-FA23-37E1-D9CA-4E6562C12821}"/>
              </a:ext>
            </a:extLst>
          </p:cNvPr>
          <p:cNvGrpSpPr/>
          <p:nvPr/>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48464536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1E5AAA"/>
                </a:solidFill>
                <a:effectLst/>
                <a:latin typeface="Calibr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1" y="1358901"/>
            <a:ext cx="3889375" cy="3316288"/>
          </a:xfrm>
        </p:spPr>
        <p:txBody>
          <a:bodyPr/>
          <a:lstStyle>
            <a:lvl1pPr marL="228594" indent="-228594">
              <a:buClr>
                <a:srgbClr val="003BC0"/>
              </a:buClr>
              <a:buFont typeface="Arial" panose="020B0604020202020204" pitchFamily="34" charset="0"/>
              <a:buChar char="•"/>
              <a:defRPr sz="2000" b="1">
                <a:solidFill>
                  <a:srgbClr val="1D1D1D"/>
                </a:solidFill>
              </a:defRPr>
            </a:lvl1pPr>
            <a:lvl2pPr marL="457189" indent="-171446">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6" y="1358901"/>
            <a:ext cx="3889375" cy="3316288"/>
          </a:xfrm>
        </p:spPr>
        <p:txBody>
          <a:bodyPr/>
          <a:lstStyle>
            <a:lvl1pPr marL="228594" indent="-228594">
              <a:buClr>
                <a:srgbClr val="0033A1"/>
              </a:buClr>
              <a:buFont typeface="Arial" panose="020B0604020202020204" pitchFamily="34" charset="0"/>
              <a:buChar char="•"/>
              <a:defRPr sz="2000" b="1">
                <a:solidFill>
                  <a:srgbClr val="1D1D1D"/>
                </a:solidFill>
              </a:defRPr>
            </a:lvl1pPr>
            <a:lvl2pPr marL="457189" indent="-171446">
              <a:buClr>
                <a:srgbClr val="005761"/>
              </a:buClr>
              <a:buFont typeface="Arial" panose="020B0604020202020204" pitchFamily="34" charset="0"/>
              <a:buChar char="-"/>
              <a:tabLst>
                <a:tab pos="285743"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p:nvGrpSpPr>
        <p:grpSpPr>
          <a:xfrm>
            <a:off x="1" y="5043949"/>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421785212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p:nvGrpSpPr>
        <p:grpSpPr>
          <a:xfrm>
            <a:off x="0" y="4274355"/>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3" name="TextBox 2"/>
          <p:cNvSpPr txBox="1"/>
          <p:nvPr/>
        </p:nvSpPr>
        <p:spPr>
          <a:xfrm>
            <a:off x="127219" y="2746825"/>
            <a:ext cx="7594382" cy="1384995"/>
          </a:xfrm>
          <a:prstGeom prst="rect">
            <a:avLst/>
          </a:prstGeom>
          <a:noFill/>
        </p:spPr>
        <p:txBody>
          <a:bodyPr wrap="square" rtlCol="0">
            <a:spAutoFit/>
          </a:bodyPr>
          <a:lstStyle/>
          <a:p>
            <a:r>
              <a:rPr lang="en-US" sz="1200">
                <a:solidFill>
                  <a:srgbClr val="0057B7"/>
                </a:solidFill>
                <a:latin typeface="Calibri" panose="020F0502020204030204" pitchFamily="34" charset="0"/>
              </a:rPr>
              <a:t>For more information, contact CDC</a:t>
            </a: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1-800-CDC-INFO (232-4636)</a:t>
            </a: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TTY:  1-888-232-6348    www.cdc.gov</a:t>
            </a:r>
            <a:br>
              <a:rPr lang="en-US" sz="1200">
                <a:solidFill>
                  <a:srgbClr val="0057B7"/>
                </a:solidFill>
                <a:latin typeface="Calibri" panose="020F0502020204030204" pitchFamily="34" charset="0"/>
              </a:rPr>
            </a:br>
            <a:br>
              <a:rPr lang="en-US" sz="1200">
                <a:solidFill>
                  <a:srgbClr val="0057B7"/>
                </a:solidFill>
                <a:latin typeface="Calibri" panose="020F0502020204030204" pitchFamily="34" charset="0"/>
              </a:rPr>
            </a:br>
            <a:br>
              <a:rPr lang="en-US" sz="1200">
                <a:solidFill>
                  <a:srgbClr val="0057B7"/>
                </a:solidFill>
                <a:latin typeface="Calibri" panose="020F0502020204030204" pitchFamily="34" charset="0"/>
              </a:rPr>
            </a:br>
            <a:r>
              <a:rPr lang="en-US" sz="1200">
                <a:solidFill>
                  <a:srgbClr val="0057B7"/>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p:ph type="title"/>
          </p:nvPr>
        </p:nvSpPr>
        <p:spPr>
          <a:xfrm>
            <a:off x="127218" y="274639"/>
            <a:ext cx="8286750" cy="993775"/>
          </a:xfrm>
          <a:prstGeom prst="rect">
            <a:avLst/>
          </a:prstGeom>
        </p:spPr>
        <p:txBody>
          <a:bodyPr/>
          <a:lstStyle>
            <a:lvl1pPr algn="l">
              <a:defRPr sz="2400" b="1">
                <a:solidFill>
                  <a:srgbClr val="0057B7"/>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460" y="4427394"/>
            <a:ext cx="838200" cy="544438"/>
          </a:xfrm>
          <a:prstGeom prst="rect">
            <a:avLst/>
          </a:prstGeom>
        </p:spPr>
      </p:pic>
    </p:spTree>
    <p:extLst>
      <p:ext uri="{BB962C8B-B14F-4D97-AF65-F5344CB8AC3E}">
        <p14:creationId xmlns:p14="http://schemas.microsoft.com/office/powerpoint/2010/main" val="243153126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Lst>
          </p:cNvPr>
          <p:cNvGrpSpPr/>
          <p:nvPr/>
        </p:nvGrpSpPr>
        <p:grpSpPr>
          <a:xfrm>
            <a:off x="0" y="4274355"/>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4C15464F-2DC0-02E4-5EBE-4271CBFCFE29}"/>
                </a:ext>
              </a:extLst>
            </p:cNvPr>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2" name="TextBox 1">
            <a:extLst>
              <a:ext uri="{FF2B5EF4-FFF2-40B4-BE49-F238E27FC236}">
                <a16:creationId xmlns:a16="http://schemas.microsoft.com/office/drawing/2014/main" id="{63EC5AC4-5C0E-5ADA-63E1-68591A3C61BC}"/>
              </a:ext>
            </a:extLst>
          </p:cNvPr>
          <p:cNvSpPr txBox="1"/>
          <p:nvPr/>
        </p:nvSpPr>
        <p:spPr>
          <a:xfrm>
            <a:off x="127219" y="2746825"/>
            <a:ext cx="7594382" cy="1384995"/>
          </a:xfrm>
          <a:prstGeom prst="rect">
            <a:avLst/>
          </a:prstGeom>
          <a:noFill/>
        </p:spPr>
        <p:txBody>
          <a:bodyPr wrap="square" rtlCol="0">
            <a:spAutoFit/>
          </a:bodyPr>
          <a:lstStyle/>
          <a:p>
            <a:r>
              <a:rPr lang="en-US" sz="1200">
                <a:solidFill>
                  <a:srgbClr val="1E5AAA"/>
                </a:solidFill>
                <a:latin typeface="Calibri" panose="020F0502020204030204" pitchFamily="34" charset="0"/>
              </a:rPr>
              <a:t>For more information, contact CDC/ATSDR</a:t>
            </a:r>
            <a:br>
              <a:rPr lang="en-US" sz="1200">
                <a:solidFill>
                  <a:srgbClr val="1E5AAA"/>
                </a:solidFill>
                <a:latin typeface="Calibri" panose="020F0502020204030204" pitchFamily="34" charset="0"/>
              </a:rPr>
            </a:br>
            <a:r>
              <a:rPr lang="en-US" sz="1200">
                <a:solidFill>
                  <a:srgbClr val="1E5AAA"/>
                </a:solidFill>
                <a:latin typeface="Calibri" panose="020F0502020204030204" pitchFamily="34" charset="0"/>
              </a:rPr>
              <a:t>1-800-CDC-INFO (232-4636)</a:t>
            </a:r>
            <a:br>
              <a:rPr lang="en-US" sz="1200">
                <a:solidFill>
                  <a:srgbClr val="1E5AAA"/>
                </a:solidFill>
                <a:latin typeface="Calibri" panose="020F0502020204030204" pitchFamily="34" charset="0"/>
              </a:rPr>
            </a:br>
            <a:r>
              <a:rPr lang="en-US" sz="1200">
                <a:solidFill>
                  <a:srgbClr val="1E5AAA"/>
                </a:solidFill>
                <a:latin typeface="Calibri" panose="020F0502020204030204" pitchFamily="34" charset="0"/>
              </a:rPr>
              <a:t>TTY:  1-888-232-6348    www.cdc.gov           www.atsdr.cdc.gov </a:t>
            </a:r>
            <a:br>
              <a:rPr lang="en-US" sz="1200">
                <a:solidFill>
                  <a:srgbClr val="1E5AAA"/>
                </a:solidFill>
                <a:latin typeface="Calibri" panose="020F0502020204030204" pitchFamily="34" charset="0"/>
              </a:rPr>
            </a:br>
            <a:br>
              <a:rPr lang="en-US" sz="1200">
                <a:solidFill>
                  <a:srgbClr val="1E5AAA"/>
                </a:solidFill>
                <a:latin typeface="Calibri" panose="020F0502020204030204" pitchFamily="34" charset="0"/>
              </a:rPr>
            </a:br>
            <a:br>
              <a:rPr lang="en-US" sz="1200">
                <a:solidFill>
                  <a:srgbClr val="1E5AAA"/>
                </a:solidFill>
                <a:latin typeface="Calibri" panose="020F0502020204030204" pitchFamily="34" charset="0"/>
              </a:rPr>
            </a:br>
            <a:r>
              <a:rPr lang="en-US" sz="1200">
                <a:solidFill>
                  <a:srgbClr val="1E5AAA"/>
                </a:solidFill>
                <a:latin typeface="Calibri" panose="020F0502020204030204" pitchFamily="34" charset="0"/>
              </a:rPr>
              <a:t>The findings and conclusions in this report are those of the authors and do not necessarily represent the official position of the Centers for Disease Control and Prevention and the Agency for Toxic Substances and Disease Registry.</a:t>
            </a:r>
          </a:p>
        </p:txBody>
      </p:sp>
      <p:sp>
        <p:nvSpPr>
          <p:cNvPr id="4" name="Title 3">
            <a:extLst>
              <a:ext uri="{FF2B5EF4-FFF2-40B4-BE49-F238E27FC236}">
                <a16:creationId xmlns:a16="http://schemas.microsoft.com/office/drawing/2014/main" id="{DA1AAE42-4A62-8308-16A3-AF933411C0D6}"/>
              </a:ext>
            </a:extLst>
          </p:cNvPr>
          <p:cNvSpPr>
            <a:spLocks noGrp="1"/>
          </p:cNvSpPr>
          <p:nvPr>
            <p:ph type="title"/>
          </p:nvPr>
        </p:nvSpPr>
        <p:spPr>
          <a:xfrm>
            <a:off x="127218" y="274639"/>
            <a:ext cx="8286750" cy="993775"/>
          </a:xfrm>
          <a:prstGeom prst="rect">
            <a:avLst/>
          </a:prstGeom>
        </p:spPr>
        <p:txBody>
          <a:bodyPr/>
          <a:lstStyle>
            <a:lvl1pPr algn="l">
              <a:defRPr sz="2400" b="1">
                <a:solidFill>
                  <a:srgbClr val="1E5AAA"/>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9" name="Picture 8" descr="Graphical user interface, text, application&#10;&#10;Description automatically generated">
            <a:extLst>
              <a:ext uri="{FF2B5EF4-FFF2-40B4-BE49-F238E27FC236}">
                <a16:creationId xmlns:a16="http://schemas.microsoft.com/office/drawing/2014/main" id="{42A424E5-EC2E-6C95-7E53-4B97888007D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506" t="47892" r="12803" b="15738"/>
          <a:stretch/>
        </p:blipFill>
        <p:spPr>
          <a:xfrm>
            <a:off x="7184462" y="4440401"/>
            <a:ext cx="838200" cy="544438"/>
          </a:xfrm>
          <a:prstGeom prst="rect">
            <a:avLst/>
          </a:prstGeom>
        </p:spPr>
      </p:pic>
      <p:pic>
        <p:nvPicPr>
          <p:cNvPr id="10" name="Picture 9" descr="A black and white sign&#10;&#10;Description automatically generated with medium confidence">
            <a:extLst>
              <a:ext uri="{FF2B5EF4-FFF2-40B4-BE49-F238E27FC236}">
                <a16:creationId xmlns:a16="http://schemas.microsoft.com/office/drawing/2014/main" id="{A913A7AB-3BD7-6D83-E156-20B20392C0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5885" y="4583641"/>
            <a:ext cx="781090" cy="239492"/>
          </a:xfrm>
          <a:prstGeom prst="rect">
            <a:avLst/>
          </a:prstGeom>
        </p:spPr>
      </p:pic>
    </p:spTree>
    <p:extLst>
      <p:ext uri="{BB962C8B-B14F-4D97-AF65-F5344CB8AC3E}">
        <p14:creationId xmlns:p14="http://schemas.microsoft.com/office/powerpoint/2010/main" val="36635951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277B2-2F59-9C5D-C118-98F2E192568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33F8515-8A4F-38E1-D69F-7D71B2AC362B}"/>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D6364CA-F734-1248-3BFD-7701CF383AD6}"/>
              </a:ext>
            </a:extLst>
          </p:cNvPr>
          <p:cNvSpPr>
            <a:spLocks noGrp="1"/>
          </p:cNvSpPr>
          <p:nvPr>
            <p:ph type="dt" sz="half" idx="10"/>
          </p:nvPr>
        </p:nvSpPr>
        <p:spPr/>
        <p:txBody>
          <a:bodyPr/>
          <a:lstStyle/>
          <a:p>
            <a:fld id="{6C62D435-8EB2-4B14-83D0-85CE5CE5CD37}" type="datetimeFigureOut">
              <a:rPr lang="en-US" smtClean="0"/>
              <a:t>9/18/2025</a:t>
            </a:fld>
            <a:endParaRPr lang="en-US"/>
          </a:p>
        </p:txBody>
      </p:sp>
      <p:sp>
        <p:nvSpPr>
          <p:cNvPr id="5" name="Footer Placeholder 4">
            <a:extLst>
              <a:ext uri="{FF2B5EF4-FFF2-40B4-BE49-F238E27FC236}">
                <a16:creationId xmlns:a16="http://schemas.microsoft.com/office/drawing/2014/main" id="{B0536EDA-4DB9-FED4-7F84-A73664926F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DE9DF9-A344-6C09-4F13-0B345D0C4BD6}"/>
              </a:ext>
            </a:extLst>
          </p:cNvPr>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26555150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BCFC4-22B5-37EA-6CE6-EB26697947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8C615D-82D2-0A35-3054-11F8FB5F20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DBC0A4-CB8B-E563-35BD-7472D140CE6C}"/>
              </a:ext>
            </a:extLst>
          </p:cNvPr>
          <p:cNvSpPr>
            <a:spLocks noGrp="1"/>
          </p:cNvSpPr>
          <p:nvPr>
            <p:ph type="dt" sz="half" idx="10"/>
          </p:nvPr>
        </p:nvSpPr>
        <p:spPr/>
        <p:txBody>
          <a:bodyPr/>
          <a:lstStyle/>
          <a:p>
            <a:fld id="{6C62D435-8EB2-4B14-83D0-85CE5CE5CD37}" type="datetimeFigureOut">
              <a:rPr lang="en-US" smtClean="0"/>
              <a:t>9/18/2025</a:t>
            </a:fld>
            <a:endParaRPr lang="en-US"/>
          </a:p>
        </p:txBody>
      </p:sp>
      <p:sp>
        <p:nvSpPr>
          <p:cNvPr id="5" name="Footer Placeholder 4">
            <a:extLst>
              <a:ext uri="{FF2B5EF4-FFF2-40B4-BE49-F238E27FC236}">
                <a16:creationId xmlns:a16="http://schemas.microsoft.com/office/drawing/2014/main" id="{52F7F8AB-4579-620E-FE15-A7719ACE44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07AA4D-BE95-92DB-08EE-DD2960894C9A}"/>
              </a:ext>
            </a:extLst>
          </p:cNvPr>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10227210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18643"/>
            <a:ext cx="9144000" cy="709129"/>
          </a:xfrm>
          <a:prstGeom prst="rect">
            <a:avLst/>
          </a:prstGeom>
          <a:solidFill>
            <a:srgbClr val="17468F"/>
          </a:solidFill>
          <a:ln>
            <a:noFill/>
          </a:ln>
        </p:spPr>
        <p:txBody>
          <a:bodyPr vert="horz" wrap="square" lIns="45720" tIns="22860" rIns="45720" bIns="22860" numCol="1" anchor="t" anchorCtr="0" compatLnSpc="1">
            <a:prstTxWarp prst="textNoShape">
              <a:avLst/>
            </a:prstTxWarp>
          </a:bodyPr>
          <a:lstStyle/>
          <a:p>
            <a:endParaRPr lang="en-US" sz="1250"/>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8870"/>
            <a:ext cx="9159852" cy="142757"/>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342900" y="909896"/>
            <a:ext cx="8129618" cy="663962"/>
          </a:xfrm>
          <a:prstGeom prst="rect">
            <a:avLst/>
          </a:prstGeom>
        </p:spPr>
        <p:txBody>
          <a:bodyPr/>
          <a:lstStyle>
            <a:lvl1pPr algn="l">
              <a:lnSpc>
                <a:spcPts val="2250"/>
              </a:lnSpc>
              <a:defRPr sz="2100" b="1" baseline="0">
                <a:solidFill>
                  <a:srgbClr val="DA521E"/>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342900" y="2053731"/>
            <a:ext cx="6323030" cy="709129"/>
          </a:xfrm>
          <a:prstGeom prst="rect">
            <a:avLst/>
          </a:prstGeom>
        </p:spPr>
        <p:txBody>
          <a:bodyPr/>
          <a:lstStyle>
            <a:lvl1pPr marL="0" indent="0" algn="l">
              <a:buNone/>
              <a:defRPr sz="1500" b="1" baseline="0">
                <a:solidFill>
                  <a:srgbClr val="016A70"/>
                </a:solidFill>
                <a:effectLst/>
                <a:latin typeface="Calibri"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342900" y="3089770"/>
            <a:ext cx="6323036" cy="959747"/>
          </a:xfrm>
          <a:prstGeom prst="rect">
            <a:avLst/>
          </a:prstGeom>
        </p:spPr>
        <p:txBody>
          <a:bodyPr/>
          <a:lstStyle>
            <a:lvl1pPr marL="0" indent="0" algn="l">
              <a:lnSpc>
                <a:spcPts val="1500"/>
              </a:lnSpc>
              <a:buNone/>
              <a:defRPr sz="135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342900" y="142945"/>
            <a:ext cx="6819211" cy="369332"/>
          </a:xfrm>
          <a:prstGeom prst="rect">
            <a:avLst/>
          </a:prstGeom>
          <a:noFill/>
        </p:spPr>
        <p:txBody>
          <a:bodyPr wrap="square" rtlCol="0">
            <a:spAutoFit/>
          </a:bodyPr>
          <a:lstStyle/>
          <a:p>
            <a:r>
              <a:rPr lang="en-US" sz="1800" b="1">
                <a:solidFill>
                  <a:schemeClr val="bg1"/>
                </a:solidFill>
                <a:latin typeface="Calibri" panose="020F0502020204030204" pitchFamily="34" charset="0"/>
              </a:rPr>
              <a:t>Centers for Disease Control and Prevention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98976" y="63809"/>
            <a:ext cx="1239341" cy="710513"/>
          </a:xfrm>
          <a:prstGeom prst="rect">
            <a:avLst/>
          </a:prstGeom>
        </p:spPr>
      </p:pic>
    </p:spTree>
    <p:extLst>
      <p:ext uri="{BB962C8B-B14F-4D97-AF65-F5344CB8AC3E}">
        <p14:creationId xmlns:p14="http://schemas.microsoft.com/office/powerpoint/2010/main" val="34630871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432197" y="590843"/>
            <a:ext cx="8254603" cy="3397347"/>
          </a:xfrm>
        </p:spPr>
        <p:txBody>
          <a:bodyPr/>
          <a:lstStyle>
            <a:lvl1pPr>
              <a:spcAft>
                <a:spcPts val="900"/>
              </a:spcAft>
              <a:buNone/>
              <a:defRPr sz="2700" b="1">
                <a:solidFill>
                  <a:srgbClr val="DA521E"/>
                </a:solidFill>
              </a:defRPr>
            </a:lvl1pPr>
            <a:lvl2pPr marL="217885" indent="-217885">
              <a:spcBef>
                <a:spcPts val="450"/>
              </a:spcBef>
              <a:spcAft>
                <a:spcPts val="450"/>
              </a:spcAft>
              <a:buClr>
                <a:srgbClr val="8E8D01"/>
              </a:buClr>
              <a:buFont typeface="Wingdings" panose="05000000000000000000" pitchFamily="2" charset="2"/>
              <a:buChar char="§"/>
              <a:defRPr sz="2100"/>
            </a:lvl2pPr>
            <a:lvl3pPr marL="467916" indent="-250031">
              <a:spcBef>
                <a:spcPts val="450"/>
              </a:spcBef>
              <a:spcAft>
                <a:spcPts val="450"/>
              </a:spcAft>
              <a:buClr>
                <a:srgbClr val="008641"/>
              </a:buClr>
              <a:defRPr sz="1800"/>
            </a:lvl3pPr>
            <a:lvl4pPr marL="685800" indent="-173831">
              <a:spcBef>
                <a:spcPts val="450"/>
              </a:spcBef>
              <a:spcAft>
                <a:spcPts val="45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D32BAF1-D5A0-4C6E-94D5-1127F95EE41A}"/>
              </a:ext>
            </a:extLst>
          </p:cNvPr>
          <p:cNvGrpSpPr/>
          <p:nvPr userDrawn="1"/>
        </p:nvGrpSpPr>
        <p:grpSpPr>
          <a:xfrm>
            <a:off x="0" y="5032717"/>
            <a:ext cx="9144000" cy="110783"/>
            <a:chOff x="0" y="6710290"/>
            <a:chExt cx="12192000" cy="147710"/>
          </a:xfrm>
        </p:grpSpPr>
        <p:sp>
          <p:nvSpPr>
            <p:cNvPr id="27" name="Rectangle 26">
              <a:extLst>
                <a:ext uri="{FF2B5EF4-FFF2-40B4-BE49-F238E27FC236}">
                  <a16:creationId xmlns:a16="http://schemas.microsoft.com/office/drawing/2014/main" id="{5E8DEADA-D26F-425D-96A4-8A0235A9D750}"/>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8" name="Rectangle 27">
              <a:extLst>
                <a:ext uri="{FF2B5EF4-FFF2-40B4-BE49-F238E27FC236}">
                  <a16:creationId xmlns:a16="http://schemas.microsoft.com/office/drawing/2014/main" id="{94778224-688A-46DC-A288-0220AE5AEC2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9" name="Rectangle 28">
              <a:extLst>
                <a:ext uri="{FF2B5EF4-FFF2-40B4-BE49-F238E27FC236}">
                  <a16:creationId xmlns:a16="http://schemas.microsoft.com/office/drawing/2014/main" id="{60A45C29-57BD-486B-8A7A-8FB6EF6B3A67}"/>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0" name="Rectangle 29">
              <a:extLst>
                <a:ext uri="{FF2B5EF4-FFF2-40B4-BE49-F238E27FC236}">
                  <a16:creationId xmlns:a16="http://schemas.microsoft.com/office/drawing/2014/main" id="{75AD6A99-32F4-42B1-8FA2-05001EC9405E}"/>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1" name="Rectangle 20">
              <a:extLst>
                <a:ext uri="{FF2B5EF4-FFF2-40B4-BE49-F238E27FC236}">
                  <a16:creationId xmlns:a16="http://schemas.microsoft.com/office/drawing/2014/main" id="{FFFF1207-94F4-48F2-B98A-B8DB8D240FF4}"/>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2" name="Rectangle 31">
              <a:extLst>
                <a:ext uri="{FF2B5EF4-FFF2-40B4-BE49-F238E27FC236}">
                  <a16:creationId xmlns:a16="http://schemas.microsoft.com/office/drawing/2014/main" id="{79BFAADE-472A-422A-AF17-43CAA1A069FB}"/>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3761193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D9531E"/>
                </a:solidFill>
                <a:effectLst/>
                <a:latin typeface="Calibri" pitchFamily="34" charset="0"/>
              </a:defRPr>
            </a:lvl1pPr>
          </a:lstStyle>
          <a:p>
            <a:r>
              <a:rPr lang="en-US"/>
              <a:t>Bottom band: NCEZID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508"/>
          <a:stretch/>
        </p:blipFill>
        <p:spPr>
          <a:xfrm>
            <a:off x="0" y="5019310"/>
            <a:ext cx="9144000" cy="124190"/>
          </a:xfrm>
          <a:prstGeom prst="rect">
            <a:avLst/>
          </a:prstGeom>
        </p:spPr>
      </p:pic>
      <p:sp>
        <p:nvSpPr>
          <p:cNvPr id="7" name="Text Placeholder 7"/>
          <p:cNvSpPr>
            <a:spLocks noGrp="1"/>
          </p:cNvSpPr>
          <p:nvPr>
            <p:ph type="body" sz="quarter" idx="10"/>
          </p:nvPr>
        </p:nvSpPr>
        <p:spPr>
          <a:xfrm>
            <a:off x="457200" y="1158875"/>
            <a:ext cx="8229600" cy="3341688"/>
          </a:xfrm>
        </p:spPr>
        <p:txBody>
          <a:bodyPr/>
          <a:lstStyle>
            <a:lvl1pPr marL="342892" indent="-342892">
              <a:buClr>
                <a:srgbClr val="E25423"/>
              </a:buClr>
              <a:buFont typeface="Wingdings" panose="05000000000000000000" pitchFamily="2" charset="2"/>
              <a:buChar char="§"/>
              <a:defRPr sz="2000">
                <a:solidFill>
                  <a:schemeClr val="accent4">
                    <a:lumMod val="75000"/>
                  </a:schemeClr>
                </a:solidFill>
              </a:defRPr>
            </a:lvl1pPr>
            <a:lvl2pPr>
              <a:buClr>
                <a:srgbClr val="8D8B00"/>
              </a:buClr>
              <a:defRPr sz="2000">
                <a:solidFill>
                  <a:schemeClr val="accent4">
                    <a:lumMod val="75000"/>
                  </a:schemeClr>
                </a:solidFill>
              </a:defRPr>
            </a:lvl2pPr>
            <a:lvl3pPr>
              <a:buClr>
                <a:srgbClr val="006A71"/>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6679568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629841" y="273844"/>
            <a:ext cx="7886700" cy="994172"/>
          </a:xfrm>
        </p:spPr>
        <p:txBody>
          <a:bodyPr>
            <a:normAutofit/>
          </a:bodyPr>
          <a:lstStyle>
            <a:lvl1pPr>
              <a:defRPr sz="2700" b="1">
                <a:solidFill>
                  <a:srgbClr val="DA521E"/>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629842" y="1371601"/>
            <a:ext cx="3868340" cy="3270647"/>
          </a:xfrm>
        </p:spPr>
        <p:txBody>
          <a:bodyPr/>
          <a:lstStyle>
            <a:lvl1pPr>
              <a:defRPr sz="1800" b="1">
                <a:solidFill>
                  <a:srgbClr val="016A70"/>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4629150" y="1371601"/>
            <a:ext cx="3887391" cy="3270647"/>
          </a:xfrm>
        </p:spPr>
        <p:txBody>
          <a:bodyPr/>
          <a:lstStyle>
            <a:lvl1pPr>
              <a:defRPr sz="1800" b="1">
                <a:solidFill>
                  <a:srgbClr val="016A70"/>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3" name="Group 22">
            <a:extLst>
              <a:ext uri="{FF2B5EF4-FFF2-40B4-BE49-F238E27FC236}">
                <a16:creationId xmlns:a16="http://schemas.microsoft.com/office/drawing/2014/main" id="{70EC658D-D9CD-40A7-85ED-2C279A10257D}"/>
              </a:ext>
            </a:extLst>
          </p:cNvPr>
          <p:cNvGrpSpPr/>
          <p:nvPr userDrawn="1"/>
        </p:nvGrpSpPr>
        <p:grpSpPr>
          <a:xfrm>
            <a:off x="0" y="5032717"/>
            <a:ext cx="9144000" cy="110783"/>
            <a:chOff x="0" y="6710290"/>
            <a:chExt cx="12192000" cy="147710"/>
          </a:xfrm>
        </p:grpSpPr>
        <p:sp>
          <p:nvSpPr>
            <p:cNvPr id="24" name="Rectangle 23">
              <a:extLst>
                <a:ext uri="{FF2B5EF4-FFF2-40B4-BE49-F238E27FC236}">
                  <a16:creationId xmlns:a16="http://schemas.microsoft.com/office/drawing/2014/main" id="{2DACCB87-7A0C-4AC3-A76C-309079462B54}"/>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8" name="Rectangle 27">
              <a:extLst>
                <a:ext uri="{FF2B5EF4-FFF2-40B4-BE49-F238E27FC236}">
                  <a16:creationId xmlns:a16="http://schemas.microsoft.com/office/drawing/2014/main" id="{A2AA28A3-C436-4625-BB9B-C16D92E02AF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9" name="Rectangle 28">
              <a:extLst>
                <a:ext uri="{FF2B5EF4-FFF2-40B4-BE49-F238E27FC236}">
                  <a16:creationId xmlns:a16="http://schemas.microsoft.com/office/drawing/2014/main" id="{109AC30B-28B5-4D5C-8D4C-022278B7765E}"/>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0" name="Rectangle 29">
              <a:extLst>
                <a:ext uri="{FF2B5EF4-FFF2-40B4-BE49-F238E27FC236}">
                  <a16:creationId xmlns:a16="http://schemas.microsoft.com/office/drawing/2014/main" id="{3CC46D14-DA01-4B19-B5B3-693F4080A1F8}"/>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1" name="Rectangle 20">
              <a:extLst>
                <a:ext uri="{FF2B5EF4-FFF2-40B4-BE49-F238E27FC236}">
                  <a16:creationId xmlns:a16="http://schemas.microsoft.com/office/drawing/2014/main" id="{03CA7B71-06C0-4FE1-A73D-BE5BD59CAB71}"/>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2" name="Rectangle 31">
              <a:extLst>
                <a:ext uri="{FF2B5EF4-FFF2-40B4-BE49-F238E27FC236}">
                  <a16:creationId xmlns:a16="http://schemas.microsoft.com/office/drawing/2014/main" id="{50BC520A-D4B9-4E0C-BD8C-0745222D9413}"/>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4177388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432197" y="3072786"/>
            <a:ext cx="8254603" cy="573929"/>
          </a:xfrm>
        </p:spPr>
        <p:txBody>
          <a:bodyPr>
            <a:normAutofit/>
          </a:bodyPr>
          <a:lstStyle>
            <a:lvl1pPr>
              <a:spcAft>
                <a:spcPts val="900"/>
              </a:spcAft>
              <a:buNone/>
              <a:defRPr sz="3600" b="1">
                <a:solidFill>
                  <a:schemeClr val="bg1"/>
                </a:solidFill>
              </a:defRPr>
            </a:lvl1pPr>
            <a:lvl2pPr marL="217885" indent="-217885">
              <a:spcBef>
                <a:spcPts val="450"/>
              </a:spcBef>
              <a:spcAft>
                <a:spcPts val="450"/>
              </a:spcAft>
              <a:buClr>
                <a:srgbClr val="007D57"/>
              </a:buClr>
              <a:buFont typeface="Wingdings" panose="05000000000000000000" pitchFamily="2" charset="2"/>
              <a:buChar char="§"/>
              <a:defRPr sz="2100"/>
            </a:lvl2pPr>
            <a:lvl3pPr marL="467916" indent="-250031">
              <a:spcBef>
                <a:spcPts val="450"/>
              </a:spcBef>
              <a:spcAft>
                <a:spcPts val="450"/>
              </a:spcAft>
              <a:defRPr sz="1800"/>
            </a:lvl3pPr>
            <a:lvl4pPr marL="685800" indent="-173831">
              <a:spcBef>
                <a:spcPts val="450"/>
              </a:spcBef>
              <a:spcAft>
                <a:spcPts val="45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432197" y="3870909"/>
            <a:ext cx="5829300" cy="319683"/>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endParaRPr lang="en-US"/>
          </a:p>
        </p:txBody>
      </p:sp>
      <p:grpSp>
        <p:nvGrpSpPr>
          <p:cNvPr id="22" name="Group 21">
            <a:extLst>
              <a:ext uri="{FF2B5EF4-FFF2-40B4-BE49-F238E27FC236}">
                <a16:creationId xmlns:a16="http://schemas.microsoft.com/office/drawing/2014/main" id="{1B089E89-E0BE-4BB6-8E98-CE349962BD46}"/>
              </a:ext>
            </a:extLst>
          </p:cNvPr>
          <p:cNvGrpSpPr/>
          <p:nvPr userDrawn="1"/>
        </p:nvGrpSpPr>
        <p:grpSpPr>
          <a:xfrm>
            <a:off x="0" y="5032717"/>
            <a:ext cx="9144000" cy="110783"/>
            <a:chOff x="0" y="6710290"/>
            <a:chExt cx="12192000" cy="147710"/>
          </a:xfrm>
        </p:grpSpPr>
        <p:sp>
          <p:nvSpPr>
            <p:cNvPr id="23" name="Rectangle 22">
              <a:extLst>
                <a:ext uri="{FF2B5EF4-FFF2-40B4-BE49-F238E27FC236}">
                  <a16:creationId xmlns:a16="http://schemas.microsoft.com/office/drawing/2014/main" id="{09C8E483-5B9C-4401-9FF5-64F29702B3D6}"/>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4" name="Rectangle 23">
              <a:extLst>
                <a:ext uri="{FF2B5EF4-FFF2-40B4-BE49-F238E27FC236}">
                  <a16:creationId xmlns:a16="http://schemas.microsoft.com/office/drawing/2014/main" id="{93B2D18F-D6A8-42C6-8799-E7AD1F0EF847}"/>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9" name="Rectangle 28">
              <a:extLst>
                <a:ext uri="{FF2B5EF4-FFF2-40B4-BE49-F238E27FC236}">
                  <a16:creationId xmlns:a16="http://schemas.microsoft.com/office/drawing/2014/main" id="{9008B239-527E-41CF-B44F-A2FB7A6009E0}"/>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0" name="Rectangle 29">
              <a:extLst>
                <a:ext uri="{FF2B5EF4-FFF2-40B4-BE49-F238E27FC236}">
                  <a16:creationId xmlns:a16="http://schemas.microsoft.com/office/drawing/2014/main" id="{EB079F72-30CF-4818-8119-D9EDC16154A4}"/>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1" name="Rectangle 20">
              <a:extLst>
                <a:ext uri="{FF2B5EF4-FFF2-40B4-BE49-F238E27FC236}">
                  <a16:creationId xmlns:a16="http://schemas.microsoft.com/office/drawing/2014/main" id="{D8EBA911-1206-4DF1-8C85-FBD66DE10B4F}"/>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2" name="Rectangle 31">
              <a:extLst>
                <a:ext uri="{FF2B5EF4-FFF2-40B4-BE49-F238E27FC236}">
                  <a16:creationId xmlns:a16="http://schemas.microsoft.com/office/drawing/2014/main" id="{3867E6D9-B1FE-4E40-BC75-2A59AF13920A}"/>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37335211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dirty="0"/>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dirty="0"/>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10" name="TextBox 9"/>
          <p:cNvSpPr txBox="1"/>
          <p:nvPr userDrawn="1"/>
        </p:nvSpPr>
        <p:spPr>
          <a:xfrm>
            <a:off x="457200" y="162543"/>
            <a:ext cx="6903076" cy="646331"/>
          </a:xfrm>
          <a:prstGeom prst="rect">
            <a:avLst/>
          </a:prstGeom>
          <a:noFill/>
        </p:spPr>
        <p:txBody>
          <a:bodyPr wrap="square" rtlCol="0">
            <a:spAutoFit/>
          </a:bodyPr>
          <a:lstStyle/>
          <a:p>
            <a:r>
              <a:rPr lang="en-US" sz="1800" b="1" dirty="0">
                <a:solidFill>
                  <a:schemeClr val="tx2">
                    <a:lumMod val="95000"/>
                  </a:schemeClr>
                </a:solidFill>
                <a:latin typeface="Calibri" panose="020F0502020204030204" pitchFamily="34" charset="0"/>
              </a:rPr>
              <a:t>Centers for Disease Control and Prevention</a:t>
            </a:r>
          </a:p>
          <a:p>
            <a:endParaRPr lang="en-US" sz="1800" b="1" dirty="0">
              <a:solidFill>
                <a:schemeClr val="tx2">
                  <a:lumMod val="95000"/>
                </a:schemeClr>
              </a:solidFill>
              <a:latin typeface="Calibri" panose="020F0502020204030204" pitchFamily="34" charset="0"/>
            </a:endParaRP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30" y="81524"/>
            <a:ext cx="1895548" cy="726447"/>
          </a:xfrm>
          <a:prstGeom prst="rect">
            <a:avLst/>
          </a:prstGeom>
        </p:spPr>
      </p:pic>
    </p:spTree>
    <p:extLst>
      <p:ext uri="{BB962C8B-B14F-4D97-AF65-F5344CB8AC3E}">
        <p14:creationId xmlns:p14="http://schemas.microsoft.com/office/powerpoint/2010/main" val="8200935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551186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15873114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hasCustomPrompt="1"/>
          </p:nvPr>
        </p:nvSpPr>
        <p:spPr>
          <a:xfrm>
            <a:off x="457200" y="956741"/>
            <a:ext cx="8308181" cy="1164953"/>
          </a:xfrm>
          <a:prstGeom prst="rect">
            <a:avLst/>
          </a:prstGeom>
        </p:spPr>
        <p:txBody>
          <a:bodyPr/>
          <a:lstStyle>
            <a:lvl1pPr algn="l">
              <a:lnSpc>
                <a:spcPts val="3000"/>
              </a:lnSpc>
              <a:defRPr sz="2800" b="1" baseline="0">
                <a:solidFill>
                  <a:srgbClr val="0039A6"/>
                </a:solidFill>
                <a:effectLst/>
                <a:latin typeface="Calibri" pitchFamily="34" charset="0"/>
              </a:defRPr>
            </a:lvl1pPr>
          </a:lstStyle>
          <a:p>
            <a:r>
              <a:rPr kumimoji="0" lang="en-US" sz="3000" b="1" i="0" u="none" strike="noStrike" kern="1200" cap="none" spc="0" normalizeH="0" baseline="0" noProof="0" dirty="0">
                <a:ln>
                  <a:noFill/>
                </a:ln>
                <a:solidFill>
                  <a:srgbClr val="000000"/>
                </a:solidFill>
                <a:effectLst/>
                <a:uLnTx/>
                <a:uFillTx/>
                <a:latin typeface="Calibri" pitchFamily="34" charset="0"/>
                <a:ea typeface="Times New Roman" panose="02020603050405020304" pitchFamily="18" charset="0"/>
                <a:cs typeface="+mj-cs"/>
              </a:rPr>
              <a:t>Diagnostic Testing and Treatment Guidelines for COVID-19 and Influenza</a:t>
            </a:r>
            <a:endParaRPr lang="en-US" dirty="0"/>
          </a:p>
        </p:txBody>
      </p:sp>
      <p:sp>
        <p:nvSpPr>
          <p:cNvPr id="5" name="Subtitle 2"/>
          <p:cNvSpPr>
            <a:spLocks noGrp="1"/>
          </p:cNvSpPr>
          <p:nvPr userDrawn="1">
            <p:ph type="subTitle" idx="1" hasCustomPrompt="1"/>
          </p:nvPr>
        </p:nvSpPr>
        <p:spPr>
          <a:xfrm>
            <a:off x="400634" y="2202392"/>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Clinician Outreach and Communication Activity (COCA)</a:t>
            </a:r>
          </a:p>
        </p:txBody>
      </p:sp>
      <p:sp>
        <p:nvSpPr>
          <p:cNvPr id="9" name="Text Placeholder 8"/>
          <p:cNvSpPr>
            <a:spLocks noGrp="1"/>
          </p:cNvSpPr>
          <p:nvPr userDrawn="1">
            <p:ph type="body" sz="quarter" idx="10" hasCustomPrompt="1"/>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Thursday, February 1, 2024</a:t>
            </a:r>
          </a:p>
        </p:txBody>
      </p:sp>
      <p:sp>
        <p:nvSpPr>
          <p:cNvPr id="10" name="TextBox 9"/>
          <p:cNvSpPr txBox="1"/>
          <p:nvPr userDrawn="1"/>
        </p:nvSpPr>
        <p:spPr>
          <a:xfrm>
            <a:off x="457200" y="162543"/>
            <a:ext cx="6903076" cy="646331"/>
          </a:xfrm>
          <a:prstGeom prst="rect">
            <a:avLst/>
          </a:prstGeom>
          <a:noFill/>
        </p:spPr>
        <p:txBody>
          <a:bodyPr wrap="square" rtlCol="0">
            <a:spAutoFit/>
          </a:bodyPr>
          <a:lstStyle/>
          <a:p>
            <a:r>
              <a:rPr lang="en-US" sz="1800" b="1" dirty="0">
                <a:solidFill>
                  <a:schemeClr val="tx2">
                    <a:lumMod val="95000"/>
                  </a:schemeClr>
                </a:solidFill>
                <a:latin typeface="Calibri" panose="020F0502020204030204" pitchFamily="34" charset="0"/>
              </a:rPr>
              <a:t>Centers for Disease Control and Prevention</a:t>
            </a:r>
          </a:p>
          <a:p>
            <a:r>
              <a:rPr lang="en-US" sz="1800" b="1" dirty="0">
                <a:solidFill>
                  <a:schemeClr val="tx2">
                    <a:lumMod val="95000"/>
                  </a:schemeClr>
                </a:solidFill>
                <a:latin typeface="Calibri" panose="020F0502020204030204" pitchFamily="34" charset="0"/>
              </a:rPr>
              <a:t>Office of Communications</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6" y="63514"/>
            <a:ext cx="1225267" cy="702137"/>
          </a:xfrm>
          <a:prstGeom prst="rect">
            <a:avLst/>
          </a:prstGeom>
        </p:spPr>
      </p:pic>
    </p:spTree>
    <p:extLst>
      <p:ext uri="{BB962C8B-B14F-4D97-AF65-F5344CB8AC3E}">
        <p14:creationId xmlns:p14="http://schemas.microsoft.com/office/powerpoint/2010/main" val="14388678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dirty="0"/>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892" indent="-342892">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790716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dirty="0"/>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17881180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dirty="0"/>
          </a:p>
        </p:txBody>
      </p:sp>
    </p:spTree>
    <p:extLst>
      <p:ext uri="{BB962C8B-B14F-4D97-AF65-F5344CB8AC3E}">
        <p14:creationId xmlns:p14="http://schemas.microsoft.com/office/powerpoint/2010/main" val="18565891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30" y="4327565"/>
            <a:ext cx="1895548" cy="726447"/>
          </a:xfrm>
          <a:prstGeom prst="rect">
            <a:avLst/>
          </a:prstGeom>
        </p:spPr>
      </p:pic>
    </p:spTree>
    <p:extLst>
      <p:ext uri="{BB962C8B-B14F-4D97-AF65-F5344CB8AC3E}">
        <p14:creationId xmlns:p14="http://schemas.microsoft.com/office/powerpoint/2010/main" val="35222656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6" y="4339721"/>
            <a:ext cx="1225267" cy="702137"/>
          </a:xfrm>
          <a:prstGeom prst="rect">
            <a:avLst/>
          </a:prstGeom>
        </p:spPr>
      </p:pic>
    </p:spTree>
    <p:extLst>
      <p:ext uri="{BB962C8B-B14F-4D97-AF65-F5344CB8AC3E}">
        <p14:creationId xmlns:p14="http://schemas.microsoft.com/office/powerpoint/2010/main" val="26697673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CLOSING_ATSDR">
    <p:spTree>
      <p:nvGrpSpPr>
        <p:cNvPr id="1" name=""/>
        <p:cNvGrpSpPr/>
        <p:nvPr/>
      </p:nvGrpSpPr>
      <p:grpSpPr>
        <a:xfrm>
          <a:off x="0" y="0"/>
          <a:ext cx="0" cy="0"/>
          <a:chOff x="0" y="0"/>
          <a:chExt cx="0" cy="0"/>
        </a:xfrm>
      </p:grpSpPr>
      <p:sp>
        <p:nvSpPr>
          <p:cNvPr id="3" name="TextBox 2"/>
          <p:cNvSpPr txBox="1"/>
          <p:nvPr userDrawn="1"/>
        </p:nvSpPr>
        <p:spPr>
          <a:xfrm>
            <a:off x="127219" y="2746825"/>
            <a:ext cx="7594382" cy="1384995"/>
          </a:xfrm>
          <a:prstGeom prst="rect">
            <a:avLst/>
          </a:prstGeom>
          <a:noFill/>
        </p:spPr>
        <p:txBody>
          <a:bodyPr wrap="square" rtlCol="0">
            <a:spAutoFit/>
          </a:bodyPr>
          <a:lstStyle/>
          <a:p>
            <a:r>
              <a:rPr lang="en-US" sz="1200" dirty="0">
                <a:solidFill>
                  <a:srgbClr val="0033A1"/>
                </a:solidFill>
                <a:latin typeface="Calibri" panose="020F0502020204030204" pitchFamily="34" charset="0"/>
              </a:rPr>
              <a:t>For more information, contact CDC</a:t>
            </a:r>
            <a:br>
              <a:rPr lang="en-US" sz="1200" dirty="0">
                <a:solidFill>
                  <a:srgbClr val="0033A1"/>
                </a:solidFill>
                <a:latin typeface="Calibri" panose="020F0502020204030204" pitchFamily="34" charset="0"/>
              </a:rPr>
            </a:br>
            <a:r>
              <a:rPr lang="en-US" sz="1200" dirty="0">
                <a:solidFill>
                  <a:srgbClr val="0033A1"/>
                </a:solidFill>
                <a:latin typeface="Calibri" panose="020F0502020204030204" pitchFamily="34" charset="0"/>
              </a:rPr>
              <a:t>1-800-CDC-INFO (232-4636)</a:t>
            </a:r>
            <a:br>
              <a:rPr lang="en-US" sz="1200" dirty="0">
                <a:solidFill>
                  <a:srgbClr val="0033A1"/>
                </a:solidFill>
                <a:latin typeface="Calibri" panose="020F0502020204030204" pitchFamily="34" charset="0"/>
              </a:rPr>
            </a:br>
            <a:r>
              <a:rPr lang="en-US" sz="1200" dirty="0">
                <a:solidFill>
                  <a:srgbClr val="0033A1"/>
                </a:solidFill>
                <a:latin typeface="Calibri" panose="020F0502020204030204" pitchFamily="34" charset="0"/>
              </a:rPr>
              <a:t>TTY:  1-888-232-6348    www.cdc.gov</a:t>
            </a:r>
            <a:br>
              <a:rPr lang="en-US" sz="1200" dirty="0">
                <a:solidFill>
                  <a:srgbClr val="0033A1"/>
                </a:solidFill>
                <a:latin typeface="Calibri" panose="020F0502020204030204" pitchFamily="34" charset="0"/>
              </a:rPr>
            </a:br>
            <a:br>
              <a:rPr lang="en-US" sz="1200" dirty="0">
                <a:solidFill>
                  <a:srgbClr val="0033A1"/>
                </a:solidFill>
                <a:latin typeface="Calibri" panose="020F0502020204030204" pitchFamily="34" charset="0"/>
              </a:rPr>
            </a:br>
            <a:br>
              <a:rPr lang="en-US" sz="1200" dirty="0">
                <a:solidFill>
                  <a:srgbClr val="0033A1"/>
                </a:solidFill>
                <a:latin typeface="Calibri" panose="020F0502020204030204" pitchFamily="34" charset="0"/>
              </a:rPr>
            </a:br>
            <a:r>
              <a:rPr lang="en-US" sz="1200" dirty="0">
                <a:solidFill>
                  <a:srgbClr val="0033A1"/>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p:ph type="title"/>
          </p:nvPr>
        </p:nvSpPr>
        <p:spPr>
          <a:xfrm>
            <a:off x="228600" y="274639"/>
            <a:ext cx="8286750" cy="993775"/>
          </a:xfrm>
          <a:prstGeom prst="rect">
            <a:avLst/>
          </a:prstGeom>
        </p:spPr>
        <p:txBody>
          <a:bodyPr/>
          <a:lstStyle>
            <a:lvl1pPr algn="l">
              <a:defRPr sz="2400" b="1">
                <a:solidFill>
                  <a:srgbClr val="0033A1"/>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6" name="Picture 5">
            <a:extLst>
              <a:ext uri="{FF2B5EF4-FFF2-40B4-BE49-F238E27FC236}">
                <a16:creationId xmlns:a16="http://schemas.microsoft.com/office/drawing/2014/main" id="{EB594935-A96C-EBEB-E572-4096FBED0E3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500" r="500"/>
          <a:stretch/>
        </p:blipFill>
        <p:spPr>
          <a:xfrm>
            <a:off x="0" y="4258734"/>
            <a:ext cx="9144000" cy="889000"/>
          </a:xfrm>
          <a:prstGeom prst="rect">
            <a:avLst/>
          </a:prstGeom>
        </p:spPr>
      </p:pic>
      <p:sp>
        <p:nvSpPr>
          <p:cNvPr id="7" name="Rectangle 6">
            <a:extLst>
              <a:ext uri="{FF2B5EF4-FFF2-40B4-BE49-F238E27FC236}">
                <a16:creationId xmlns:a16="http://schemas.microsoft.com/office/drawing/2014/main" id="{C51E4AB1-8152-8A8C-ECEC-14C8496B1C8A}"/>
              </a:ext>
            </a:extLst>
          </p:cNvPr>
          <p:cNvSpPr/>
          <p:nvPr userDrawn="1"/>
        </p:nvSpPr>
        <p:spPr>
          <a:xfrm>
            <a:off x="0" y="4258734"/>
            <a:ext cx="7630510" cy="889000"/>
          </a:xfrm>
          <a:prstGeom prst="rect">
            <a:avLst/>
          </a:prstGeom>
          <a:gradFill>
            <a:gsLst>
              <a:gs pos="0">
                <a:srgbClr val="243B7C">
                  <a:alpha val="64000"/>
                </a:srgbClr>
              </a:gs>
              <a:gs pos="100000">
                <a:srgbClr val="213F98">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923102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17145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dirty="0"/>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dirty="0"/>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000000"/>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6"/>
            <a:ext cx="838200" cy="544438"/>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165100"/>
            <a:ext cx="9144000" cy="6858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8169443" y="4499812"/>
            <a:ext cx="800099" cy="541421"/>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33485" y="4766596"/>
            <a:ext cx="2057400" cy="274637"/>
          </a:xfrm>
        </p:spPr>
        <p:txBody>
          <a:bodyPr/>
          <a:lstStyle>
            <a:lvl1pPr algn="l">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47197405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dirty="0"/>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dirty="0"/>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r>
              <a:rPr lang="en-US" sz="1800" kern="0" dirty="0">
                <a:effectLst/>
                <a:latin typeface="Calibri" panose="020F0502020204030204" pitchFamily="34" charset="0"/>
                <a:ea typeface="Times New Roman" panose="02020603050405020304" pitchFamily="18" charset="0"/>
              </a:rPr>
              <a:t>Optional title for CIO name</a:t>
            </a:r>
            <a:endParaRPr lang="en-US" dirty="0"/>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225405012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6"/>
            <a:ext cx="8229600" cy="859536"/>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dirty="0"/>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dirty="0"/>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168861792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457201" y="4207574"/>
            <a:ext cx="7772400" cy="426244"/>
          </a:xfrm>
          <a:prstGeom prst="rect">
            <a:avLst/>
          </a:prstGeom>
        </p:spPr>
        <p:txBody>
          <a:bodyPr anchor="ctr"/>
          <a:lstStyle>
            <a:lvl1pPr marL="0" indent="0" algn="l">
              <a:lnSpc>
                <a:spcPts val="20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8449057" y="4767263"/>
            <a:ext cx="564956" cy="274637"/>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9363141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dirty="0"/>
          </a:p>
        </p:txBody>
      </p:sp>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dirty="0"/>
              <a:t>Click to edit Master text styles</a:t>
            </a:r>
          </a:p>
          <a:p>
            <a:pPr lvl="1"/>
            <a:r>
              <a:rPr lang="en-US" dirty="0"/>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5043949"/>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438150" y="4812631"/>
            <a:ext cx="7868232" cy="219159"/>
          </a:xfrm>
        </p:spPr>
        <p:txBody>
          <a:bodyPr/>
          <a:lstStyle>
            <a:lvl1pPr marL="0" indent="0">
              <a:buNone/>
              <a:defRPr sz="800"/>
            </a:lvl1pPr>
          </a:lstStyle>
          <a:p>
            <a:pPr lvl="0"/>
            <a:endParaRPr lang="en-US" dirty="0"/>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8641079" y="4800599"/>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dirty="0"/>
          </a:p>
        </p:txBody>
      </p:sp>
    </p:spTree>
    <p:extLst>
      <p:ext uri="{BB962C8B-B14F-4D97-AF65-F5344CB8AC3E}">
        <p14:creationId xmlns:p14="http://schemas.microsoft.com/office/powerpoint/2010/main" val="962963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dirty="0"/>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1" y="1358901"/>
            <a:ext cx="3889375" cy="3316288"/>
          </a:xfrm>
        </p:spPr>
        <p:txBody>
          <a:bodyPr/>
          <a:lstStyle>
            <a:lvl1pPr marL="228594" indent="-228594">
              <a:buClr>
                <a:srgbClr val="003BC0"/>
              </a:buClr>
              <a:buFont typeface="Arial" panose="020B0604020202020204" pitchFamily="34" charset="0"/>
              <a:buChar char="•"/>
              <a:defRPr sz="2000" b="1">
                <a:solidFill>
                  <a:srgbClr val="1D1D1D"/>
                </a:solidFill>
              </a:defRPr>
            </a:lvl1pPr>
            <a:lvl2pPr marL="457189" indent="-171446">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6" y="1358901"/>
            <a:ext cx="3889375" cy="3316288"/>
          </a:xfrm>
        </p:spPr>
        <p:txBody>
          <a:bodyPr/>
          <a:lstStyle>
            <a:lvl1pPr marL="228594" indent="-228594">
              <a:buClr>
                <a:srgbClr val="0033A1"/>
              </a:buClr>
              <a:buFont typeface="Arial" panose="020B0604020202020204" pitchFamily="34" charset="0"/>
              <a:buChar char="•"/>
              <a:defRPr sz="2000" b="1">
                <a:solidFill>
                  <a:srgbClr val="1D1D1D"/>
                </a:solidFill>
              </a:defRPr>
            </a:lvl1pPr>
            <a:lvl2pPr marL="457189" indent="-171446">
              <a:buClr>
                <a:srgbClr val="005761"/>
              </a:buClr>
              <a:buFont typeface="Arial" panose="020B0604020202020204" pitchFamily="34" charset="0"/>
              <a:buChar char="-"/>
              <a:tabLst>
                <a:tab pos="285743"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dirty="0"/>
              <a:t>Click to edit Master text styles</a:t>
            </a:r>
          </a:p>
          <a:p>
            <a:pPr lvl="1"/>
            <a:r>
              <a:rPr lang="en-US" dirty="0"/>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1" y="5043949"/>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438150" y="4812631"/>
            <a:ext cx="8084616" cy="219159"/>
          </a:xfrm>
        </p:spPr>
        <p:txBody>
          <a:bodyPr/>
          <a:lstStyle>
            <a:lvl1pPr marL="0" indent="0">
              <a:buNone/>
              <a:defRPr sz="800"/>
            </a:lvl1pPr>
          </a:lstStyle>
          <a:p>
            <a:pPr lvl="0"/>
            <a:endParaRPr lang="en-US" dirty="0"/>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dirty="0"/>
          </a:p>
        </p:txBody>
      </p:sp>
    </p:spTree>
    <p:extLst>
      <p:ext uri="{BB962C8B-B14F-4D97-AF65-F5344CB8AC3E}">
        <p14:creationId xmlns:p14="http://schemas.microsoft.com/office/powerpoint/2010/main" val="12496257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4274355"/>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0057B7"/>
                </a:solidFill>
                <a:latin typeface="Calibri" panose="020F0502020204030204" pitchFamily="34" charset="0"/>
                <a:cs typeface="Calibri" panose="020F0502020204030204" pitchFamily="34" charset="0"/>
              </a:defRPr>
            </a:lvl1pPr>
          </a:lstStyle>
          <a:p>
            <a:endParaRPr lang="en-US" dirty="0"/>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8641080" y="4023361"/>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68460" y="4459876"/>
            <a:ext cx="802124" cy="508489"/>
          </a:xfrm>
          <a:prstGeom prst="rect">
            <a:avLst/>
          </a:prstGeom>
        </p:spPr>
      </p:pic>
    </p:spTree>
    <p:extLst>
      <p:ext uri="{BB962C8B-B14F-4D97-AF65-F5344CB8AC3E}">
        <p14:creationId xmlns:p14="http://schemas.microsoft.com/office/powerpoint/2010/main" val="3218114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5"/>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dirty="0"/>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1E5AAA"/>
                </a:solidFill>
                <a:latin typeface="Calibri" panose="020F0502020204030204" pitchFamily="34" charset="0"/>
                <a:cs typeface="Calibri" panose="020F0502020204030204" pitchFamily="34" charset="0"/>
              </a:defRPr>
            </a:lvl1pPr>
          </a:lstStyle>
          <a:p>
            <a:endParaRPr lang="en-US" dirty="0"/>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1"/>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05401" y="4459876"/>
            <a:ext cx="802124" cy="508489"/>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73939" y="4548751"/>
            <a:ext cx="818985" cy="245696"/>
          </a:xfrm>
          <a:prstGeom prst="rect">
            <a:avLst/>
          </a:prstGeom>
        </p:spPr>
      </p:pic>
    </p:spTree>
    <p:extLst>
      <p:ext uri="{BB962C8B-B14F-4D97-AF65-F5344CB8AC3E}">
        <p14:creationId xmlns:p14="http://schemas.microsoft.com/office/powerpoint/2010/main" val="1080920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dirty="0"/>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892" indent="-342892">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37735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2.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3.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10" Type="http://schemas.openxmlformats.org/officeDocument/2006/relationships/theme" Target="../theme/theme4.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82" r:id="rId1"/>
    <p:sldLayoutId id="2147483887" r:id="rId2"/>
    <p:sldLayoutId id="2147483823" r:id="rId3"/>
    <p:sldLayoutId id="2147483888" r:id="rId4"/>
    <p:sldLayoutId id="2147483852" r:id="rId5"/>
    <p:sldLayoutId id="2147483883" r:id="rId6"/>
    <p:sldLayoutId id="2147483907" r:id="rId7"/>
    <p:sldLayoutId id="2147483908" r:id="rId8"/>
    <p:sldLayoutId id="2147483910" r:id="rId9"/>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891265404"/>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Lst>
  <p:transition>
    <p:fade/>
  </p:transition>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Myriad Web Pro" panose="020B0503030403020204" pitchFamily="34" charset="0"/>
        </a:defRPr>
      </a:lvl2pPr>
      <a:lvl3pPr algn="ctr" rtl="0" eaLnBrk="1" fontAlgn="base" hangingPunct="1">
        <a:spcBef>
          <a:spcPct val="0"/>
        </a:spcBef>
        <a:spcAft>
          <a:spcPct val="0"/>
        </a:spcAft>
        <a:defRPr sz="4400">
          <a:solidFill>
            <a:schemeClr val="tx1"/>
          </a:solidFill>
          <a:latin typeface="Myriad Web Pro" panose="020B0503030403020204" pitchFamily="34" charset="0"/>
        </a:defRPr>
      </a:lvl3pPr>
      <a:lvl4pPr algn="ctr" rtl="0" eaLnBrk="1" fontAlgn="base" hangingPunct="1">
        <a:spcBef>
          <a:spcPct val="0"/>
        </a:spcBef>
        <a:spcAft>
          <a:spcPct val="0"/>
        </a:spcAft>
        <a:defRPr sz="4400">
          <a:solidFill>
            <a:schemeClr val="tx1"/>
          </a:solidFill>
          <a:latin typeface="Myriad Web Pro" panose="020B0503030403020204" pitchFamily="34" charset="0"/>
        </a:defRPr>
      </a:lvl4pPr>
      <a:lvl5pPr algn="ctr" rtl="0" eaLnBrk="1" fontAlgn="base" hangingPunct="1">
        <a:spcBef>
          <a:spcPct val="0"/>
        </a:spcBef>
        <a:spcAft>
          <a:spcPct val="0"/>
        </a:spcAft>
        <a:defRPr sz="4400">
          <a:solidFill>
            <a:schemeClr val="tx1"/>
          </a:solidFill>
          <a:latin typeface="Myriad Web Pro" panose="020B0503030403020204" pitchFamily="34" charset="0"/>
        </a:defRPr>
      </a:lvl5pPr>
      <a:lvl6pPr marL="457189" algn="ctr" rtl="0" eaLnBrk="1" fontAlgn="base" hangingPunct="1">
        <a:spcBef>
          <a:spcPct val="0"/>
        </a:spcBef>
        <a:spcAft>
          <a:spcPct val="0"/>
        </a:spcAft>
        <a:defRPr sz="4400">
          <a:solidFill>
            <a:schemeClr val="tx1"/>
          </a:solidFill>
          <a:latin typeface="Myriad Web Pro" panose="020B0503030403020204" pitchFamily="34" charset="0"/>
        </a:defRPr>
      </a:lvl6pPr>
      <a:lvl7pPr marL="914378" algn="ctr" rtl="0" eaLnBrk="1" fontAlgn="base" hangingPunct="1">
        <a:spcBef>
          <a:spcPct val="0"/>
        </a:spcBef>
        <a:spcAft>
          <a:spcPct val="0"/>
        </a:spcAft>
        <a:defRPr sz="4400">
          <a:solidFill>
            <a:schemeClr val="tx1"/>
          </a:solidFill>
          <a:latin typeface="Myriad Web Pro" panose="020B0503030403020204" pitchFamily="34" charset="0"/>
        </a:defRPr>
      </a:lvl7pPr>
      <a:lvl8pPr marL="1371566" algn="ctr" rtl="0" eaLnBrk="1" fontAlgn="base" hangingPunct="1">
        <a:spcBef>
          <a:spcPct val="0"/>
        </a:spcBef>
        <a:spcAft>
          <a:spcPct val="0"/>
        </a:spcAft>
        <a:defRPr sz="4400">
          <a:solidFill>
            <a:schemeClr val="tx1"/>
          </a:solidFill>
          <a:latin typeface="Myriad Web Pro" panose="020B0503030403020204" pitchFamily="34" charset="0"/>
        </a:defRPr>
      </a:lvl8pPr>
      <a:lvl9pPr marL="1828754" algn="ctr" rtl="0" eaLnBrk="1" fontAlgn="base" hangingPunct="1">
        <a:spcBef>
          <a:spcPct val="0"/>
        </a:spcBef>
        <a:spcAft>
          <a:spcPct val="0"/>
        </a:spcAft>
        <a:defRPr sz="4400">
          <a:solidFill>
            <a:schemeClr val="tx1"/>
          </a:solidFill>
          <a:latin typeface="Myriad Web Pro" panose="020B0503030403020204" pitchFamily="34" charset="0"/>
        </a:defRPr>
      </a:lvl9pPr>
    </p:titleStyle>
    <p:bodyStyle>
      <a:lvl1pPr marL="342892" indent="-342892" algn="l" rtl="0" eaLnBrk="1" fontAlgn="base" hangingPunct="1">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31" indent="-285743" algn="l" rtl="0" eaLnBrk="1" fontAlgn="base" hangingPunct="1">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2972" indent="-228594" algn="l" rtl="0" eaLnBrk="1" fontAlgn="base" hangingPunct="1">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160" indent="-228594" algn="l" rtl="0" eaLnBrk="1" fontAlgn="base" hangingPunct="1">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348" indent="-228594" algn="l" rtl="0" eaLnBrk="1" fontAlgn="base" hangingPunct="1">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3956070695"/>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189" algn="ctr" rtl="0" fontAlgn="base">
        <a:spcBef>
          <a:spcPct val="0"/>
        </a:spcBef>
        <a:spcAft>
          <a:spcPct val="0"/>
        </a:spcAft>
        <a:defRPr sz="4400">
          <a:solidFill>
            <a:schemeClr val="tx1"/>
          </a:solidFill>
          <a:latin typeface="Myriad Web Pro" panose="020B0503030403020204" pitchFamily="34" charset="0"/>
        </a:defRPr>
      </a:lvl6pPr>
      <a:lvl7pPr marL="914378" algn="ctr" rtl="0" fontAlgn="base">
        <a:spcBef>
          <a:spcPct val="0"/>
        </a:spcBef>
        <a:spcAft>
          <a:spcPct val="0"/>
        </a:spcAft>
        <a:defRPr sz="4400">
          <a:solidFill>
            <a:schemeClr val="tx1"/>
          </a:solidFill>
          <a:latin typeface="Myriad Web Pro" panose="020B0503030403020204" pitchFamily="34" charset="0"/>
        </a:defRPr>
      </a:lvl7pPr>
      <a:lvl8pPr marL="1371566" algn="ctr" rtl="0" fontAlgn="base">
        <a:spcBef>
          <a:spcPct val="0"/>
        </a:spcBef>
        <a:spcAft>
          <a:spcPct val="0"/>
        </a:spcAft>
        <a:defRPr sz="4400">
          <a:solidFill>
            <a:schemeClr val="tx1"/>
          </a:solidFill>
          <a:latin typeface="Myriad Web Pro" panose="020B0503030403020204" pitchFamily="34" charset="0"/>
        </a:defRPr>
      </a:lvl8pPr>
      <a:lvl9pPr marL="1828754" algn="ctr" rtl="0" fontAlgn="base">
        <a:spcBef>
          <a:spcPct val="0"/>
        </a:spcBef>
        <a:spcAft>
          <a:spcPct val="0"/>
        </a:spcAft>
        <a:defRPr sz="4400">
          <a:solidFill>
            <a:schemeClr val="tx1"/>
          </a:solidFill>
          <a:latin typeface="Myriad Web Pro" panose="020B0503030403020204" pitchFamily="34" charset="0"/>
        </a:defRPr>
      </a:lvl9pPr>
    </p:titleStyle>
    <p:bodyStyle>
      <a:lvl1pPr marL="342892" indent="-3428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31" indent="-285743"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2972" indent="-228594"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348"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3028950" y="4767264"/>
            <a:ext cx="3086100" cy="274637"/>
          </a:xfrm>
          <a:prstGeom prst="rect">
            <a:avLst/>
          </a:prstGeom>
        </p:spPr>
        <p:txBody>
          <a:bodyPr vert="horz" lIns="91440" tIns="45720" rIns="91440" bIns="45720" rtlCol="0" anchor="ctr"/>
          <a:lstStyle>
            <a:lvl1pPr algn="ctr">
              <a:defRPr sz="1000">
                <a:solidFill>
                  <a:srgbClr val="0057B7"/>
                </a:solidFill>
                <a:latin typeface="Calibri" panose="020F0502020204030204" pitchFamily="34" charset="0"/>
                <a:cs typeface="Calibri" panose="020F0502020204030204" pitchFamily="34" charset="0"/>
              </a:defRPr>
            </a:lvl1pPr>
          </a:lstStyle>
          <a:p>
            <a:endParaRPr lang="en-US" dirty="0"/>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6953541" y="4767263"/>
            <a:ext cx="2057400" cy="274637"/>
          </a:xfrm>
          <a:prstGeom prst="rect">
            <a:avLst/>
          </a:prstGeom>
        </p:spPr>
        <p:txBody>
          <a:bodyPr vert="horz" lIns="91440" tIns="45720" rIns="91440" bIns="45720" rtlCol="0" anchor="ctr"/>
          <a:lstStyle>
            <a:lvl1pPr algn="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3597288068"/>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189" algn="ctr" rtl="0" fontAlgn="base">
        <a:spcBef>
          <a:spcPct val="0"/>
        </a:spcBef>
        <a:spcAft>
          <a:spcPct val="0"/>
        </a:spcAft>
        <a:defRPr sz="4400">
          <a:solidFill>
            <a:schemeClr val="tx1"/>
          </a:solidFill>
          <a:latin typeface="Myriad Web Pro" panose="020B0503030403020204" pitchFamily="34" charset="0"/>
        </a:defRPr>
      </a:lvl6pPr>
      <a:lvl7pPr marL="914378" algn="ctr" rtl="0" fontAlgn="base">
        <a:spcBef>
          <a:spcPct val="0"/>
        </a:spcBef>
        <a:spcAft>
          <a:spcPct val="0"/>
        </a:spcAft>
        <a:defRPr sz="4400">
          <a:solidFill>
            <a:schemeClr val="tx1"/>
          </a:solidFill>
          <a:latin typeface="Myriad Web Pro" panose="020B0503030403020204" pitchFamily="34" charset="0"/>
        </a:defRPr>
      </a:lvl7pPr>
      <a:lvl8pPr marL="1371566" algn="ctr" rtl="0" fontAlgn="base">
        <a:spcBef>
          <a:spcPct val="0"/>
        </a:spcBef>
        <a:spcAft>
          <a:spcPct val="0"/>
        </a:spcAft>
        <a:defRPr sz="4400">
          <a:solidFill>
            <a:schemeClr val="tx1"/>
          </a:solidFill>
          <a:latin typeface="Myriad Web Pro" panose="020B0503030403020204" pitchFamily="34" charset="0"/>
        </a:defRPr>
      </a:lvl8pPr>
      <a:lvl9pPr marL="1828754" algn="ctr" rtl="0" fontAlgn="base">
        <a:spcBef>
          <a:spcPct val="0"/>
        </a:spcBef>
        <a:spcAft>
          <a:spcPct val="0"/>
        </a:spcAft>
        <a:defRPr sz="4400">
          <a:solidFill>
            <a:schemeClr val="tx1"/>
          </a:solidFill>
          <a:latin typeface="Myriad Web Pro" panose="020B0503030403020204" pitchFamily="34" charset="0"/>
        </a:defRPr>
      </a:lvl9pPr>
    </p:titleStyle>
    <p:bodyStyle>
      <a:lvl1pPr marL="342892" indent="-342892"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31" indent="-285743"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2972" indent="-228594"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348" indent="-228594"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hyperlink" Target="https://www.hhs.gov/civil-rights/for-individuals/nondiscrimination/index.html" TargetMode="External"/><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hyperlink" Target="mailto:coca@cdc.gov" TargetMode="External"/><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hyperlink" Target="mailto:media@cdc.gov"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10" Type="http://schemas.openxmlformats.org/officeDocument/2006/relationships/image" Target="../media/image61.png"/><Relationship Id="rId4" Type="http://schemas.openxmlformats.org/officeDocument/2006/relationships/diagramLayout" Target="../diagrams/layout5.xml"/><Relationship Id="rId9"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chart" Target="../charts/chart1.xml"/></Relationships>
</file>

<file path=ppt/slides/_rels/slide18.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slides/_rels/slide1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83.jpeg"/><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84.png"/><Relationship Id="rId7" Type="http://schemas.openxmlformats.org/officeDocument/2006/relationships/diagramColors" Target="../diagrams/colors10.xml"/><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hyperlink" Target="https://www.cdc.gov/mmwr/volumes/74/ss/ss7404a1.htm" TargetMode="External"/><Relationship Id="rId2" Type="http://schemas.openxmlformats.org/officeDocument/2006/relationships/image" Target="../media/image87.gif"/><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13.xml"/><Relationship Id="rId4" Type="http://schemas.openxmlformats.org/officeDocument/2006/relationships/hyperlink" Target="https://www.thelancet.com/journals/lanmic/article/PIIS2666-5247(23)00067-8/fulltext"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hyperlink" Target="https://www.thelancet.com/journals/lanmic/article/PIIS2666-5247(23)00067-8/fulltext" TargetMode="External"/><Relationship Id="rId2" Type="http://schemas.openxmlformats.org/officeDocument/2006/relationships/image" Target="../media/image88.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s://www.thelancet.com/journals/lanmic/article/PIIS2666-5247(23)00067-8/fulltext" TargetMode="External"/><Relationship Id="rId2" Type="http://schemas.openxmlformats.org/officeDocument/2006/relationships/image" Target="../media/image88.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s://www.thelancet.com/journals/lanmic/article/PIIS2666-5247(23)00067-8/fulltext" TargetMode="External"/><Relationship Id="rId2" Type="http://schemas.openxmlformats.org/officeDocument/2006/relationships/image" Target="../media/image89.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4.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3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100.jpeg"/></Relationships>
</file>

<file path=ppt/slides/_rels/slide4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hyperlink" Target="https://academic.oup.com/cid/article/73/9/1609/6291423" TargetMode="External"/><Relationship Id="rId1" Type="http://schemas.openxmlformats.org/officeDocument/2006/relationships/slideLayout" Target="../slideLayouts/slideLayout14.xml"/><Relationship Id="rId4" Type="http://schemas.openxmlformats.org/officeDocument/2006/relationships/image" Target="../media/image102.png"/></Relationships>
</file>

<file path=ppt/slides/_rels/slide4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104.svg"/></Relationships>
</file>

<file path=ppt/slides/_rels/slide4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hyperlink" Target="https://www.cdc.gov/fungal/hcp/clinical-care/index.html#:~:text=Clinical%20consult,to%20treat%20fungal%20lung%20infections."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cdc.gov/fungal/index.html" TargetMode="External"/><Relationship Id="rId2" Type="http://schemas.openxmlformats.org/officeDocument/2006/relationships/hyperlink" Target="https://www.cdc.gov/fungal/fungal-disease-awareness-week/index.html" TargetMode="External"/><Relationship Id="rId1" Type="http://schemas.openxmlformats.org/officeDocument/2006/relationships/slideLayout" Target="../slideLayouts/slideLayout14.xml"/><Relationship Id="rId4" Type="http://schemas.openxmlformats.org/officeDocument/2006/relationships/image" Target="../media/image107.jpg"/></Relationships>
</file>

<file path=ppt/slides/_rels/slide46.xml.rels><?xml version="1.0" encoding="UTF-8" standalone="yes"?>
<Relationships xmlns="http://schemas.openxmlformats.org/package/2006/relationships"><Relationship Id="rId3" Type="http://schemas.openxmlformats.org/officeDocument/2006/relationships/hyperlink" Target="mailto:coca@cdc.gov" TargetMode="External"/><Relationship Id="rId2" Type="http://schemas.openxmlformats.org/officeDocument/2006/relationships/notesSlide" Target="../notesSlides/notesSlide28.xml"/><Relationship Id="rId1" Type="http://schemas.openxmlformats.org/officeDocument/2006/relationships/slideLayout" Target="../slideLayouts/slideLayout28.xml"/><Relationship Id="rId4" Type="http://schemas.openxmlformats.org/officeDocument/2006/relationships/hyperlink" Target="mailto:media@cdc.gov"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train.org/cdctrain" TargetMode="External"/><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48.xml.rels><?xml version="1.0" encoding="UTF-8" standalone="yes"?>
<Relationships xmlns="http://schemas.openxmlformats.org/package/2006/relationships"><Relationship Id="rId3" Type="http://schemas.openxmlformats.org/officeDocument/2006/relationships/hyperlink" Target="https://www.train.org/cdctrain" TargetMode="External"/><Relationship Id="rId2" Type="http://schemas.openxmlformats.org/officeDocument/2006/relationships/notesSlide" Target="../notesSlides/notesSlide30.xml"/><Relationship Id="rId1" Type="http://schemas.openxmlformats.org/officeDocument/2006/relationships/slideLayout" Target="../slideLayouts/slideLayout28.xml"/><Relationship Id="rId4" Type="http://schemas.openxmlformats.org/officeDocument/2006/relationships/hyperlink" Target="https://www.train.org/cdctrain/welcome"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www.cdc.gov/coca/hcp/trainings/drug-resisitant-candida.html" TargetMode="External"/><Relationship Id="rId2" Type="http://schemas.openxmlformats.org/officeDocument/2006/relationships/notesSlide" Target="../notesSlides/notesSlide31.xml"/><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2" Type="http://schemas.openxmlformats.org/officeDocument/2006/relationships/hyperlink" Target="https://www.cdc.gov/coca/hcp/trainings/index.html" TargetMode="External"/><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3" Type="http://schemas.openxmlformats.org/officeDocument/2006/relationships/hyperlink" Target="https://www.cdc.gov/coca/hcp/about/index.html" TargetMode="External"/><Relationship Id="rId2" Type="http://schemas.openxmlformats.org/officeDocument/2006/relationships/notesSlide" Target="../notesSlides/notesSlide32.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4378D8D-DCF5-5CC9-81E5-AE04C3B495D2}"/>
              </a:ext>
            </a:extLst>
          </p:cNvPr>
          <p:cNvSpPr txBox="1">
            <a:spLocks noGrp="1"/>
          </p:cNvSpPr>
          <p:nvPr>
            <p:ph type="title" idx="4294967295"/>
          </p:nvPr>
        </p:nvSpPr>
        <p:spPr>
          <a:xfrm>
            <a:off x="276517" y="1136134"/>
            <a:ext cx="8769947"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defTabSz="914378">
              <a:defRPr/>
            </a:pPr>
            <a:r>
              <a:rPr lang="en-US" sz="2800" b="1" dirty="0">
                <a:solidFill>
                  <a:srgbClr val="0039A6"/>
                </a:solidFill>
                <a:latin typeface="Calibri" panose="020F0502020204030204" pitchFamily="34" charset="0"/>
                <a:ea typeface="+mn-ea"/>
                <a:cs typeface="+mn-cs"/>
              </a:rPr>
              <a:t>The Path of Yeast Resistance: </a:t>
            </a:r>
            <a:br>
              <a:rPr lang="en-US" sz="2800" b="1" dirty="0">
                <a:solidFill>
                  <a:srgbClr val="0039A6"/>
                </a:solidFill>
                <a:latin typeface="Calibri" panose="020F0502020204030204" pitchFamily="34" charset="0"/>
                <a:ea typeface="+mn-ea"/>
                <a:cs typeface="+mn-cs"/>
              </a:rPr>
            </a:br>
            <a:r>
              <a:rPr lang="en-US" sz="2800" b="1" dirty="0">
                <a:solidFill>
                  <a:srgbClr val="0039A6"/>
                </a:solidFill>
                <a:latin typeface="Calibri" panose="020F0502020204030204" pitchFamily="34" charset="0"/>
                <a:ea typeface="+mn-ea"/>
                <a:cs typeface="+mn-cs"/>
              </a:rPr>
              <a:t>Drug-resistant </a:t>
            </a:r>
            <a:r>
              <a:rPr lang="en-US" sz="2800" b="1" i="1" dirty="0">
                <a:solidFill>
                  <a:srgbClr val="0039A6"/>
                </a:solidFill>
                <a:latin typeface="Calibri" panose="020F0502020204030204" pitchFamily="34" charset="0"/>
                <a:ea typeface="+mn-ea"/>
                <a:cs typeface="+mn-cs"/>
              </a:rPr>
              <a:t>Candida</a:t>
            </a:r>
            <a:r>
              <a:rPr lang="en-US" sz="2800" b="1" dirty="0">
                <a:solidFill>
                  <a:srgbClr val="0039A6"/>
                </a:solidFill>
                <a:latin typeface="Calibri" panose="020F0502020204030204" pitchFamily="34" charset="0"/>
                <a:ea typeface="+mn-ea"/>
                <a:cs typeface="+mn-cs"/>
              </a:rPr>
              <a:t> on the Rise</a:t>
            </a:r>
          </a:p>
        </p:txBody>
      </p:sp>
      <p:sp>
        <p:nvSpPr>
          <p:cNvPr id="5" name="TextBox 4">
            <a:extLst>
              <a:ext uri="{FF2B5EF4-FFF2-40B4-BE49-F238E27FC236}">
                <a16:creationId xmlns:a16="http://schemas.microsoft.com/office/drawing/2014/main" id="{3CA831F9-82A5-E946-0369-36A75902087F}"/>
              </a:ext>
            </a:extLst>
          </p:cNvPr>
          <p:cNvSpPr txBox="1"/>
          <p:nvPr/>
        </p:nvSpPr>
        <p:spPr>
          <a:xfrm>
            <a:off x="276517" y="2830285"/>
            <a:ext cx="6371772" cy="923330"/>
          </a:xfrm>
          <a:prstGeom prst="rect">
            <a:avLst/>
          </a:prstGeom>
          <a:noFill/>
        </p:spPr>
        <p:txBody>
          <a:bodyPr wrap="square" rtlCol="0">
            <a:spAutoFit/>
          </a:bodyPr>
          <a:lstStyle/>
          <a:p>
            <a:pPr defTabSz="914378">
              <a:defRPr/>
            </a:pPr>
            <a:r>
              <a:rPr lang="en-US" dirty="0">
                <a:solidFill>
                  <a:srgbClr val="000000"/>
                </a:solidFill>
                <a:latin typeface="Calibri" panose="020F0502020204030204" pitchFamily="34" charset="0"/>
              </a:rPr>
              <a:t>Clinician Outreach and Communication Activity (COCA) Call</a:t>
            </a:r>
          </a:p>
          <a:p>
            <a:pPr defTabSz="914378">
              <a:defRPr/>
            </a:pPr>
            <a:endParaRPr lang="en-US" dirty="0">
              <a:solidFill>
                <a:srgbClr val="000000"/>
              </a:solidFill>
              <a:latin typeface="Calibri" panose="020F0502020204030204" pitchFamily="34" charset="0"/>
            </a:endParaRPr>
          </a:p>
          <a:p>
            <a:pPr defTabSz="914378">
              <a:defRPr/>
            </a:pPr>
            <a:r>
              <a:rPr lang="en-US" dirty="0">
                <a:solidFill>
                  <a:srgbClr val="000000"/>
                </a:solidFill>
                <a:latin typeface="Calibri" panose="020F0502020204030204" pitchFamily="34" charset="0"/>
              </a:rPr>
              <a:t>Thursday, September 18, 2025</a:t>
            </a:r>
          </a:p>
        </p:txBody>
      </p:sp>
    </p:spTree>
    <p:extLst>
      <p:ext uri="{BB962C8B-B14F-4D97-AF65-F5344CB8AC3E}">
        <p14:creationId xmlns:p14="http://schemas.microsoft.com/office/powerpoint/2010/main" val="390334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MS Teams Platform</a:t>
            </a:r>
          </a:p>
        </p:txBody>
      </p:sp>
      <p:sp>
        <p:nvSpPr>
          <p:cNvPr id="3" name="Content Placeholder 2"/>
          <p:cNvSpPr>
            <a:spLocks noGrp="1"/>
          </p:cNvSpPr>
          <p:nvPr>
            <p:ph type="body" sz="quarter" idx="10"/>
          </p:nvPr>
        </p:nvSpPr>
        <p:spPr>
          <a:xfrm>
            <a:off x="457201" y="1194969"/>
            <a:ext cx="8102813" cy="3341688"/>
          </a:xfrm>
        </p:spPr>
        <p:txBody>
          <a:bodyPr/>
          <a:lstStyle/>
          <a:p>
            <a:r>
              <a:rPr lang="en-US" dirty="0">
                <a:solidFill>
                  <a:srgbClr val="000000"/>
                </a:solidFill>
              </a:rPr>
              <a:t>All participants joining us today are in listen-only mode.</a:t>
            </a:r>
          </a:p>
          <a:p>
            <a:r>
              <a:rPr lang="en-US" dirty="0">
                <a:solidFill>
                  <a:srgbClr val="000000"/>
                </a:solidFill>
              </a:rPr>
              <a:t>To view live captions:</a:t>
            </a:r>
          </a:p>
          <a:p>
            <a:pPr lvl="1"/>
            <a:r>
              <a:rPr lang="en-US" dirty="0">
                <a:solidFill>
                  <a:srgbClr val="000000"/>
                </a:solidFill>
              </a:rPr>
              <a:t>From menu bar, click “More”</a:t>
            </a:r>
          </a:p>
          <a:p>
            <a:pPr lvl="1"/>
            <a:r>
              <a:rPr lang="en-US" dirty="0">
                <a:solidFill>
                  <a:srgbClr val="000000"/>
                </a:solidFill>
              </a:rPr>
              <a:t>Then choose “Language and Speech”</a:t>
            </a:r>
          </a:p>
          <a:p>
            <a:pPr lvl="1"/>
            <a:r>
              <a:rPr lang="en-US" dirty="0">
                <a:solidFill>
                  <a:srgbClr val="000000"/>
                </a:solidFill>
              </a:rPr>
              <a:t>Then choose “Show live captions”</a:t>
            </a:r>
          </a:p>
          <a:p>
            <a:r>
              <a:rPr lang="en-US" dirty="0">
                <a:solidFill>
                  <a:srgbClr val="000000"/>
                </a:solidFill>
              </a:rPr>
              <a:t>To remove thumbnail view of the gallery of attendees, you may enable “Focus Mode”:</a:t>
            </a:r>
          </a:p>
          <a:p>
            <a:pPr lvl="1"/>
            <a:r>
              <a:rPr lang="en-US" dirty="0">
                <a:solidFill>
                  <a:srgbClr val="000000"/>
                </a:solidFill>
              </a:rPr>
              <a:t>From menu bar, click “View”</a:t>
            </a:r>
          </a:p>
          <a:p>
            <a:pPr lvl="1"/>
            <a:r>
              <a:rPr lang="en-US" dirty="0">
                <a:solidFill>
                  <a:srgbClr val="000000"/>
                </a:solidFill>
              </a:rPr>
              <a:t>Then choose “Focus on Content”</a:t>
            </a:r>
          </a:p>
          <a:p>
            <a:pPr marL="457189" lvl="1" indent="0">
              <a:buNone/>
            </a:pPr>
            <a:endParaRPr lang="en-US" dirty="0">
              <a:solidFill>
                <a:srgbClr val="000000"/>
              </a:solidFill>
            </a:endParaRPr>
          </a:p>
        </p:txBody>
      </p:sp>
    </p:spTree>
    <p:extLst>
      <p:ext uri="{BB962C8B-B14F-4D97-AF65-F5344CB8AC3E}">
        <p14:creationId xmlns:p14="http://schemas.microsoft.com/office/powerpoint/2010/main" val="2471956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DA9AA-E489-A1DA-4CE0-C4F634BC4C91}"/>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276AE037-1B5D-268B-C661-91663A8E6466}"/>
              </a:ext>
            </a:extLst>
          </p:cNvPr>
          <p:cNvSpPr>
            <a:spLocks noGrp="1"/>
          </p:cNvSpPr>
          <p:nvPr>
            <p:ph type="title"/>
          </p:nvPr>
        </p:nvSpPr>
        <p:spPr/>
        <p:txBody>
          <a:bodyPr/>
          <a:lstStyle/>
          <a:p>
            <a:r>
              <a:rPr lang="en-US" dirty="0"/>
              <a:t>Free Continuing Education</a:t>
            </a:r>
          </a:p>
        </p:txBody>
      </p:sp>
      <p:sp>
        <p:nvSpPr>
          <p:cNvPr id="3" name="Content Placeholder 2">
            <a:extLst>
              <a:ext uri="{FF2B5EF4-FFF2-40B4-BE49-F238E27FC236}">
                <a16:creationId xmlns:a16="http://schemas.microsoft.com/office/drawing/2014/main" id="{B3797F86-27B8-A529-8637-C0888CC1C91D}"/>
              </a:ext>
            </a:extLst>
          </p:cNvPr>
          <p:cNvSpPr>
            <a:spLocks noGrp="1"/>
          </p:cNvSpPr>
          <p:nvPr>
            <p:ph type="body" sz="quarter" idx="10"/>
          </p:nvPr>
        </p:nvSpPr>
        <p:spPr>
          <a:xfrm>
            <a:off x="457201" y="1194969"/>
            <a:ext cx="8102813" cy="3341688"/>
          </a:xfrm>
        </p:spPr>
        <p:txBody>
          <a:bodyPr/>
          <a:lstStyle/>
          <a:p>
            <a:r>
              <a:rPr lang="en-US" dirty="0">
                <a:solidFill>
                  <a:srgbClr val="000000"/>
                </a:solidFill>
              </a:rPr>
              <a:t>Free continuing education is offered for this webinar.</a:t>
            </a:r>
          </a:p>
          <a:p>
            <a:r>
              <a:rPr lang="en-US" dirty="0">
                <a:solidFill>
                  <a:srgbClr val="000000"/>
                </a:solidFill>
              </a:rPr>
              <a:t>Instructions for how to earn continuing education will be provided at the end of the call. </a:t>
            </a:r>
          </a:p>
        </p:txBody>
      </p:sp>
    </p:spTree>
    <p:extLst>
      <p:ext uri="{BB962C8B-B14F-4D97-AF65-F5344CB8AC3E}">
        <p14:creationId xmlns:p14="http://schemas.microsoft.com/office/powerpoint/2010/main" val="1904075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Continuing Education Disclosure</a:t>
            </a:r>
          </a:p>
        </p:txBody>
      </p:sp>
      <p:sp>
        <p:nvSpPr>
          <p:cNvPr id="3" name="Content Placeholder 2"/>
          <p:cNvSpPr>
            <a:spLocks noGrp="1"/>
          </p:cNvSpPr>
          <p:nvPr>
            <p:ph type="body" sz="quarter" idx="10"/>
          </p:nvPr>
        </p:nvSpPr>
        <p:spPr>
          <a:xfrm>
            <a:off x="457201" y="1063230"/>
            <a:ext cx="8229599" cy="3625589"/>
          </a:xfrm>
        </p:spPr>
        <p:txBody>
          <a:bodyPr/>
          <a:lstStyle/>
          <a:p>
            <a:pPr>
              <a:spcAft>
                <a:spcPts val="600"/>
              </a:spcAft>
            </a:pPr>
            <a:r>
              <a:rPr lang="en-US" sz="1400" dirty="0">
                <a:solidFill>
                  <a:srgbClr val="000000"/>
                </a:solidFill>
                <a:cs typeface="Calibri" panose="020F0502020204030204" pitchFamily="34" charset="0"/>
              </a:rPr>
              <a:t>In compliance with continuing education requirements, all planners and presenters/moderators must disclose all financial relationships, in any amount, with ineligible companies over the previous 24 months as well as any use of unlabeled product(s) or products under investigational use.</a:t>
            </a:r>
          </a:p>
          <a:p>
            <a:pPr>
              <a:spcAft>
                <a:spcPts val="600"/>
              </a:spcAft>
            </a:pPr>
            <a:r>
              <a:rPr lang="en-US" sz="1400" dirty="0">
                <a:solidFill>
                  <a:srgbClr val="000000"/>
                </a:solidFill>
                <a:cs typeface="Calibri" panose="020F0502020204030204" pitchFamily="34" charset="0"/>
              </a:rPr>
              <a:t>CDC, our planners, and presenters/moderators wish to disclose they have no financial relationship(s) with ineligible companies whose primary business is producing, marketing, selling, re-selling, or distributing healthcare products used by or on patients.</a:t>
            </a:r>
          </a:p>
          <a:p>
            <a:pPr>
              <a:spcAft>
                <a:spcPts val="600"/>
              </a:spcAft>
            </a:pPr>
            <a:r>
              <a:rPr lang="en-US" sz="1400" dirty="0">
                <a:solidFill>
                  <a:srgbClr val="000000"/>
                </a:solidFill>
                <a:cs typeface="Calibri" panose="020F0502020204030204" pitchFamily="34" charset="0"/>
              </a:rPr>
              <a:t>Content will not include any discussion of the unlabeled use of a product or a product under investigational use with the exception of Dr. Meghan Lyman's discussion of several antifungal medications in clinical trials for </a:t>
            </a:r>
            <a:r>
              <a:rPr lang="en-US" sz="1400" i="1" dirty="0">
                <a:solidFill>
                  <a:srgbClr val="000000"/>
                </a:solidFill>
                <a:cs typeface="Calibri" panose="020F0502020204030204" pitchFamily="34" charset="0"/>
              </a:rPr>
              <a:t>C. auris </a:t>
            </a:r>
            <a:r>
              <a:rPr lang="en-US" sz="1400" dirty="0">
                <a:solidFill>
                  <a:srgbClr val="000000"/>
                </a:solidFill>
                <a:cs typeface="Calibri" panose="020F0502020204030204" pitchFamily="34" charset="0"/>
              </a:rPr>
              <a:t>and availability of use under expanded access programs.</a:t>
            </a:r>
          </a:p>
          <a:p>
            <a:pPr>
              <a:spcAft>
                <a:spcPts val="600"/>
              </a:spcAft>
            </a:pPr>
            <a:r>
              <a:rPr lang="en-US" sz="1400" dirty="0">
                <a:solidFill>
                  <a:srgbClr val="000000"/>
                </a:solidFill>
                <a:cs typeface="Calibri" panose="020F0502020204030204" pitchFamily="34" charset="0"/>
              </a:rPr>
              <a:t>CDC did not accept financial or in-kind support from ineligible companies for this continuing education activity.</a:t>
            </a:r>
          </a:p>
          <a:p>
            <a:pPr>
              <a:spcAft>
                <a:spcPts val="600"/>
              </a:spcAft>
            </a:pPr>
            <a:r>
              <a:rPr lang="en-US" sz="1400" dirty="0">
                <a:solidFill>
                  <a:srgbClr val="000000"/>
                </a:solidFill>
                <a:cs typeface="Calibri" panose="020F0502020204030204" pitchFamily="34" charset="0"/>
              </a:rPr>
              <a:t>CDC complies with applicable Federal civil rights laws and does not discriminate based on race, color, national origin, age, disability, religion, or sex. To learn more visit: </a:t>
            </a:r>
            <a:r>
              <a:rPr lang="en-US" sz="1400" dirty="0">
                <a:solidFill>
                  <a:srgbClr val="0000CC"/>
                </a:solidFill>
                <a:cs typeface="Calibri" panose="020F0502020204030204" pitchFamily="34" charset="0"/>
                <a:hlinkClick r:id="rId3">
                  <a:extLst>
                    <a:ext uri="{A12FA001-AC4F-418D-AE19-62706E023703}">
                      <ahyp:hlinkClr xmlns:ahyp="http://schemas.microsoft.com/office/drawing/2018/hyperlinkcolor" val="tx"/>
                    </a:ext>
                  </a:extLst>
                </a:hlinkClick>
              </a:rPr>
              <a:t>https://www.hhs.gov/civil-rights/for-individuals/nondiscrimination/index.html</a:t>
            </a:r>
            <a:r>
              <a:rPr lang="en-US" sz="1400" dirty="0">
                <a:solidFill>
                  <a:srgbClr val="000000"/>
                </a:solidFill>
                <a:cs typeface="Calibri" panose="020F0502020204030204" pitchFamily="34" charset="0"/>
              </a:rPr>
              <a:t>.</a:t>
            </a:r>
          </a:p>
          <a:p>
            <a:pPr>
              <a:spcAft>
                <a:spcPts val="600"/>
              </a:spcAft>
            </a:pPr>
            <a:endParaRPr lang="en-US" sz="1400" dirty="0">
              <a:solidFill>
                <a:srgbClr val="000000"/>
              </a:solidFill>
              <a:cs typeface="Calibri" panose="020F0502020204030204" pitchFamily="34" charset="0"/>
            </a:endParaRPr>
          </a:p>
        </p:txBody>
      </p:sp>
    </p:spTree>
    <p:extLst>
      <p:ext uri="{BB962C8B-B14F-4D97-AF65-F5344CB8AC3E}">
        <p14:creationId xmlns:p14="http://schemas.microsoft.com/office/powerpoint/2010/main" val="3394953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457200" y="0"/>
            <a:ext cx="8229600" cy="857250"/>
          </a:xfrm>
        </p:spPr>
        <p:txBody>
          <a:bodyPr/>
          <a:lstStyle/>
          <a:p>
            <a:r>
              <a:rPr lang="en-US" dirty="0"/>
              <a:t>Objectives</a:t>
            </a:r>
          </a:p>
        </p:txBody>
      </p:sp>
      <p:sp>
        <p:nvSpPr>
          <p:cNvPr id="3" name="Content Placeholder 2"/>
          <p:cNvSpPr>
            <a:spLocks noGrp="1"/>
          </p:cNvSpPr>
          <p:nvPr>
            <p:ph type="body" sz="quarter" idx="10"/>
          </p:nvPr>
        </p:nvSpPr>
        <p:spPr>
          <a:xfrm>
            <a:off x="457201" y="1016734"/>
            <a:ext cx="8149905" cy="3778646"/>
          </a:xfrm>
        </p:spPr>
        <p:txBody>
          <a:bodyPr/>
          <a:lstStyle/>
          <a:p>
            <a:pPr marL="0" indent="0">
              <a:buNone/>
            </a:pPr>
            <a:r>
              <a:rPr lang="en-US" sz="1800" dirty="0">
                <a:solidFill>
                  <a:srgbClr val="000000"/>
                </a:solidFill>
                <a:ea typeface="Calibri" panose="020F0502020204030204" pitchFamily="34" charset="0"/>
                <a:cs typeface="Calibri" panose="020F0502020204030204" pitchFamily="34" charset="0"/>
              </a:rPr>
              <a:t>At the conclusion of today’s session, the participant will be able to accomplish the following:</a:t>
            </a:r>
          </a:p>
          <a:p>
            <a:pPr marL="0" indent="0">
              <a:buNone/>
            </a:pPr>
            <a:endParaRPr lang="en-US" sz="1000" dirty="0">
              <a:solidFill>
                <a:srgbClr val="000000"/>
              </a:solidFill>
              <a:ea typeface="Calibri" panose="020F0502020204030204" pitchFamily="34" charset="0"/>
              <a:cs typeface="Calibri" panose="020F0502020204030204" pitchFamily="34" charset="0"/>
            </a:endParaRPr>
          </a:p>
          <a:p>
            <a:pPr>
              <a:buFont typeface="+mj-lt"/>
              <a:buAutoNum type="arabicPeriod"/>
            </a:pPr>
            <a:r>
              <a:rPr lang="en-US" sz="1800" dirty="0">
                <a:solidFill>
                  <a:srgbClr val="000000"/>
                </a:solidFill>
                <a:ea typeface="Calibri" panose="020F0502020204030204" pitchFamily="34" charset="0"/>
                <a:cs typeface="Calibri" panose="020F0502020204030204" pitchFamily="34" charset="0"/>
              </a:rPr>
              <a:t>Describe the increasing prevalence of resistant </a:t>
            </a:r>
            <a:r>
              <a:rPr lang="en-US" sz="1800" i="1" dirty="0">
                <a:solidFill>
                  <a:srgbClr val="000000"/>
                </a:solidFill>
                <a:ea typeface="Calibri" panose="020F0502020204030204" pitchFamily="34" charset="0"/>
                <a:cs typeface="Calibri" panose="020F0502020204030204" pitchFamily="34" charset="0"/>
              </a:rPr>
              <a:t>Candida</a:t>
            </a:r>
            <a:r>
              <a:rPr lang="en-US" sz="1800" dirty="0">
                <a:solidFill>
                  <a:srgbClr val="000000"/>
                </a:solidFill>
                <a:ea typeface="Calibri" panose="020F0502020204030204" pitchFamily="34" charset="0"/>
                <a:cs typeface="Calibri" panose="020F0502020204030204" pitchFamily="34" charset="0"/>
              </a:rPr>
              <a:t> species.</a:t>
            </a:r>
          </a:p>
          <a:p>
            <a:pPr>
              <a:buFont typeface="+mj-lt"/>
              <a:buAutoNum type="arabicPeriod"/>
            </a:pPr>
            <a:r>
              <a:rPr lang="en-US" sz="1800" dirty="0">
                <a:solidFill>
                  <a:srgbClr val="000000"/>
                </a:solidFill>
                <a:ea typeface="Calibri" panose="020F0502020204030204" pitchFamily="34" charset="0"/>
                <a:cs typeface="Calibri" panose="020F0502020204030204" pitchFamily="34" charset="0"/>
              </a:rPr>
              <a:t>Explain the epidemiology of emerging resistant </a:t>
            </a:r>
            <a:r>
              <a:rPr lang="en-US" sz="1800" i="1" dirty="0">
                <a:solidFill>
                  <a:srgbClr val="000000"/>
                </a:solidFill>
                <a:ea typeface="Calibri" panose="020F0502020204030204" pitchFamily="34" charset="0"/>
                <a:cs typeface="Calibri" panose="020F0502020204030204" pitchFamily="34" charset="0"/>
              </a:rPr>
              <a:t>Candida</a:t>
            </a:r>
            <a:r>
              <a:rPr lang="en-US" sz="1800" dirty="0">
                <a:solidFill>
                  <a:srgbClr val="000000"/>
                </a:solidFill>
                <a:ea typeface="Calibri" panose="020F0502020204030204" pitchFamily="34" charset="0"/>
                <a:cs typeface="Calibri" panose="020F0502020204030204" pitchFamily="34" charset="0"/>
              </a:rPr>
              <a:t>.</a:t>
            </a:r>
          </a:p>
          <a:p>
            <a:pPr>
              <a:buFont typeface="+mj-lt"/>
              <a:buAutoNum type="arabicPeriod"/>
            </a:pPr>
            <a:r>
              <a:rPr lang="en-US" sz="1800" dirty="0">
                <a:solidFill>
                  <a:srgbClr val="000000"/>
                </a:solidFill>
                <a:ea typeface="Calibri" panose="020F0502020204030204" pitchFamily="34" charset="0"/>
                <a:cs typeface="Calibri" panose="020F0502020204030204" pitchFamily="34" charset="0"/>
              </a:rPr>
              <a:t>Outline appropriate testing including species identification, antifungal susceptibility testing, and whole genome sequencing.</a:t>
            </a:r>
          </a:p>
          <a:p>
            <a:pPr>
              <a:buFont typeface="+mj-lt"/>
              <a:buAutoNum type="arabicPeriod"/>
            </a:pPr>
            <a:r>
              <a:rPr lang="en-US" sz="1800" dirty="0">
                <a:solidFill>
                  <a:srgbClr val="000000"/>
                </a:solidFill>
                <a:ea typeface="Calibri" panose="020F0502020204030204" pitchFamily="34" charset="0"/>
                <a:cs typeface="Calibri" panose="020F0502020204030204" pitchFamily="34" charset="0"/>
              </a:rPr>
              <a:t>Summarize treatment options and resources for resistant </a:t>
            </a:r>
            <a:r>
              <a:rPr lang="en-US" sz="1800" i="1" dirty="0">
                <a:solidFill>
                  <a:srgbClr val="000000"/>
                </a:solidFill>
                <a:ea typeface="Calibri" panose="020F0502020204030204" pitchFamily="34" charset="0"/>
                <a:cs typeface="Calibri" panose="020F0502020204030204" pitchFamily="34" charset="0"/>
              </a:rPr>
              <a:t>Candida</a:t>
            </a:r>
            <a:r>
              <a:rPr lang="en-US" sz="1800" dirty="0">
                <a:solidFill>
                  <a:srgbClr val="000000"/>
                </a:solidFill>
                <a:ea typeface="Calibri" panose="020F0502020204030204" pitchFamily="34" charset="0"/>
                <a:cs typeface="Calibri" panose="020F0502020204030204" pitchFamily="34" charset="0"/>
              </a:rPr>
              <a:t> species.</a:t>
            </a:r>
          </a:p>
        </p:txBody>
      </p:sp>
    </p:spTree>
    <p:extLst>
      <p:ext uri="{BB962C8B-B14F-4D97-AF65-F5344CB8AC3E}">
        <p14:creationId xmlns:p14="http://schemas.microsoft.com/office/powerpoint/2010/main" val="1203487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To Ask a Question</a:t>
            </a:r>
          </a:p>
        </p:txBody>
      </p:sp>
      <p:sp>
        <p:nvSpPr>
          <p:cNvPr id="3" name="Content Placeholder 2"/>
          <p:cNvSpPr>
            <a:spLocks noGrp="1"/>
          </p:cNvSpPr>
          <p:nvPr>
            <p:ph type="body" sz="quarter" idx="10"/>
          </p:nvPr>
        </p:nvSpPr>
        <p:spPr>
          <a:xfrm>
            <a:off x="457200" y="1158876"/>
            <a:ext cx="8229600" cy="3543754"/>
          </a:xfrm>
        </p:spPr>
        <p:txBody>
          <a:bodyPr/>
          <a:lstStyle/>
          <a:p>
            <a:r>
              <a:rPr lang="en-US" dirty="0">
                <a:solidFill>
                  <a:srgbClr val="000000"/>
                </a:solidFill>
              </a:rPr>
              <a:t>Using the MS Teams Platform</a:t>
            </a:r>
          </a:p>
          <a:p>
            <a:pPr lvl="1">
              <a:buClr>
                <a:srgbClr val="0039A6"/>
              </a:buClr>
            </a:pPr>
            <a:r>
              <a:rPr lang="en-US" dirty="0">
                <a:solidFill>
                  <a:srgbClr val="000000"/>
                </a:solidFill>
              </a:rPr>
              <a:t>The ability to ask questions during the live webinar is limited to the first 1,000 attendees.</a:t>
            </a:r>
          </a:p>
          <a:p>
            <a:pPr lvl="1">
              <a:buClr>
                <a:srgbClr val="0039A6"/>
              </a:buClr>
            </a:pPr>
            <a:r>
              <a:rPr lang="en-US" dirty="0">
                <a:solidFill>
                  <a:srgbClr val="000000"/>
                </a:solidFill>
              </a:rPr>
              <a:t>Questions may be submitted after the live session by emailing </a:t>
            </a:r>
            <a:r>
              <a:rPr lang="en-US" dirty="0">
                <a:solidFill>
                  <a:srgbClr val="0000CC"/>
                </a:solidFill>
                <a:hlinkClick r:id="rId3">
                  <a:extLst>
                    <a:ext uri="{A12FA001-AC4F-418D-AE19-62706E023703}">
                      <ahyp:hlinkClr xmlns:ahyp="http://schemas.microsoft.com/office/drawing/2018/hyperlinkcolor" val="tx"/>
                    </a:ext>
                  </a:extLst>
                </a:hlinkClick>
              </a:rPr>
              <a:t>coca@cdc.gov</a:t>
            </a:r>
            <a:r>
              <a:rPr lang="en-US" dirty="0">
                <a:solidFill>
                  <a:srgbClr val="000000"/>
                </a:solidFill>
              </a:rPr>
              <a:t>.</a:t>
            </a:r>
          </a:p>
          <a:p>
            <a:r>
              <a:rPr lang="en-US" dirty="0">
                <a:solidFill>
                  <a:srgbClr val="000000"/>
                </a:solidFill>
              </a:rPr>
              <a:t>If you are a patient, please refer your question to your healthcare provider.</a:t>
            </a:r>
          </a:p>
          <a:p>
            <a:r>
              <a:rPr lang="en-US" dirty="0">
                <a:solidFill>
                  <a:srgbClr val="000000"/>
                </a:solidFill>
              </a:rPr>
              <a:t>If you are a member of the media, please direct your questions to CDC Media Relations at 404-639-3286 or email </a:t>
            </a:r>
            <a:r>
              <a:rPr lang="en-US" dirty="0">
                <a:solidFill>
                  <a:srgbClr val="0000CC"/>
                </a:solidFill>
                <a:hlinkClick r:id="rId4">
                  <a:extLst>
                    <a:ext uri="{A12FA001-AC4F-418D-AE19-62706E023703}">
                      <ahyp:hlinkClr xmlns:ahyp="http://schemas.microsoft.com/office/drawing/2018/hyperlinkcolor" val="tx"/>
                    </a:ext>
                  </a:extLst>
                </a:hlinkClick>
              </a:rPr>
              <a:t>media@cdc.gov</a:t>
            </a:r>
            <a:r>
              <a:rPr lang="en-US" dirty="0"/>
              <a:t>.</a:t>
            </a:r>
          </a:p>
        </p:txBody>
      </p:sp>
    </p:spTree>
    <p:extLst>
      <p:ext uri="{BB962C8B-B14F-4D97-AF65-F5344CB8AC3E}">
        <p14:creationId xmlns:p14="http://schemas.microsoft.com/office/powerpoint/2010/main" val="337605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Today’s Presenters</a:t>
            </a:r>
          </a:p>
        </p:txBody>
      </p:sp>
      <p:sp>
        <p:nvSpPr>
          <p:cNvPr id="3" name="Content Placeholder 2"/>
          <p:cNvSpPr>
            <a:spLocks noGrp="1"/>
          </p:cNvSpPr>
          <p:nvPr>
            <p:ph type="body" sz="quarter" idx="10"/>
          </p:nvPr>
        </p:nvSpPr>
        <p:spPr>
          <a:xfrm>
            <a:off x="457200" y="1158875"/>
            <a:ext cx="8589034" cy="3637413"/>
          </a:xfrm>
        </p:spPr>
        <p:txBody>
          <a:bodyPr/>
          <a:lstStyle/>
          <a:p>
            <a:pPr marL="0">
              <a:buNone/>
            </a:pPr>
            <a:r>
              <a:rPr lang="en-US" sz="1350" b="1" dirty="0">
                <a:solidFill>
                  <a:srgbClr val="000000"/>
                </a:solidFill>
                <a:ea typeface="Times New Roman" panose="02020603050405020304" pitchFamily="18" charset="0"/>
              </a:rPr>
              <a:t>Meghan Lyman, MD</a:t>
            </a:r>
            <a:endParaRPr lang="en-US" sz="1500" dirty="0">
              <a:solidFill>
                <a:srgbClr val="000000"/>
              </a:solidFill>
              <a:latin typeface="Times New Roman" panose="02020603050405020304" pitchFamily="18" charset="0"/>
              <a:ea typeface="Times New Roman" panose="02020603050405020304" pitchFamily="18" charset="0"/>
            </a:endParaRPr>
          </a:p>
          <a:p>
            <a:pPr marL="0">
              <a:buNone/>
            </a:pPr>
            <a:r>
              <a:rPr lang="en-US" sz="1350" dirty="0">
                <a:solidFill>
                  <a:srgbClr val="000000"/>
                </a:solidFill>
                <a:ea typeface="Times New Roman" panose="02020603050405020304" pitchFamily="18" charset="0"/>
              </a:rPr>
              <a:t>Acting Deputy Branch Chief</a:t>
            </a:r>
            <a:endParaRPr lang="en-US" sz="1500" dirty="0">
              <a:solidFill>
                <a:srgbClr val="000000"/>
              </a:solidFill>
              <a:latin typeface="Times New Roman" panose="02020603050405020304" pitchFamily="18" charset="0"/>
              <a:ea typeface="Times New Roman" panose="02020603050405020304" pitchFamily="18" charset="0"/>
            </a:endParaRPr>
          </a:p>
          <a:p>
            <a:pPr marL="0">
              <a:buNone/>
            </a:pPr>
            <a:r>
              <a:rPr lang="en-US" sz="1350" dirty="0">
                <a:solidFill>
                  <a:srgbClr val="000000"/>
                </a:solidFill>
                <a:ea typeface="Times New Roman" panose="02020603050405020304" pitchFamily="18" charset="0"/>
              </a:rPr>
              <a:t>Mycotic Diseases Branch</a:t>
            </a:r>
            <a:endParaRPr lang="en-US" sz="1500" dirty="0">
              <a:solidFill>
                <a:srgbClr val="000000"/>
              </a:solidFill>
              <a:latin typeface="Times New Roman" panose="02020603050405020304" pitchFamily="18" charset="0"/>
              <a:ea typeface="Times New Roman" panose="02020603050405020304" pitchFamily="18" charset="0"/>
            </a:endParaRPr>
          </a:p>
          <a:p>
            <a:pPr marL="0">
              <a:buNone/>
            </a:pPr>
            <a:r>
              <a:rPr lang="en-US" sz="1350" dirty="0">
                <a:solidFill>
                  <a:srgbClr val="000000"/>
                </a:solidFill>
                <a:ea typeface="Times New Roman" panose="02020603050405020304" pitchFamily="18" charset="0"/>
              </a:rPr>
              <a:t>Division of Foodborne, Waterborne, and Environmental Diseases</a:t>
            </a:r>
            <a:endParaRPr lang="en-US" sz="1500" dirty="0">
              <a:solidFill>
                <a:srgbClr val="000000"/>
              </a:solidFill>
              <a:latin typeface="Times New Roman" panose="02020603050405020304" pitchFamily="18" charset="0"/>
              <a:ea typeface="Times New Roman" panose="02020603050405020304" pitchFamily="18" charset="0"/>
            </a:endParaRPr>
          </a:p>
          <a:p>
            <a:pPr marL="0">
              <a:buNone/>
            </a:pPr>
            <a:r>
              <a:rPr lang="en-US" sz="1350" dirty="0">
                <a:solidFill>
                  <a:srgbClr val="000000"/>
                </a:solidFill>
                <a:ea typeface="Times New Roman" panose="02020603050405020304" pitchFamily="18" charset="0"/>
              </a:rPr>
              <a:t>National Center for Emerging and Zoonotic Infectious Diseases</a:t>
            </a:r>
            <a:endParaRPr lang="en-US" sz="1500" dirty="0">
              <a:solidFill>
                <a:srgbClr val="000000"/>
              </a:solidFill>
              <a:latin typeface="Times New Roman" panose="02020603050405020304" pitchFamily="18" charset="0"/>
              <a:ea typeface="Times New Roman" panose="02020603050405020304" pitchFamily="18" charset="0"/>
            </a:endParaRPr>
          </a:p>
          <a:p>
            <a:pPr marL="0" indent="0">
              <a:buNone/>
            </a:pPr>
            <a:r>
              <a:rPr lang="en-US" sz="1350" dirty="0">
                <a:solidFill>
                  <a:srgbClr val="000000"/>
                </a:solidFill>
                <a:ea typeface="Times New Roman" panose="02020603050405020304" pitchFamily="18" charset="0"/>
              </a:rPr>
              <a:t>Centers for Disease Control and Prevention</a:t>
            </a:r>
            <a:endParaRPr lang="en-US" sz="1350" b="1" dirty="0">
              <a:solidFill>
                <a:srgbClr val="000000"/>
              </a:solidFill>
              <a:ea typeface="Times New Roman" panose="02020603050405020304" pitchFamily="18" charset="0"/>
            </a:endParaRPr>
          </a:p>
          <a:p>
            <a:pPr marL="0">
              <a:buNone/>
            </a:pPr>
            <a:endParaRPr lang="en-US" sz="1350" b="1" dirty="0">
              <a:solidFill>
                <a:srgbClr val="000000"/>
              </a:solidFill>
              <a:ea typeface="Times New Roman" panose="02020603050405020304" pitchFamily="18" charset="0"/>
            </a:endParaRPr>
          </a:p>
          <a:p>
            <a:pPr marL="0">
              <a:buNone/>
            </a:pPr>
            <a:r>
              <a:rPr lang="en-US" sz="1350" b="1" dirty="0">
                <a:solidFill>
                  <a:srgbClr val="000000"/>
                </a:solidFill>
                <a:ea typeface="Times New Roman" panose="02020603050405020304" pitchFamily="18" charset="0"/>
              </a:rPr>
              <a:t>Dallas Smith, PharmD, MAS</a:t>
            </a:r>
            <a:endParaRPr lang="en-US" sz="1500" dirty="0">
              <a:solidFill>
                <a:srgbClr val="000000"/>
              </a:solidFill>
              <a:latin typeface="Times New Roman" panose="02020603050405020304" pitchFamily="18" charset="0"/>
              <a:ea typeface="Times New Roman" panose="02020603050405020304" pitchFamily="18" charset="0"/>
            </a:endParaRPr>
          </a:p>
          <a:p>
            <a:pPr marL="0">
              <a:buNone/>
            </a:pPr>
            <a:r>
              <a:rPr lang="en-US" sz="1350" dirty="0">
                <a:solidFill>
                  <a:srgbClr val="000000"/>
                </a:solidFill>
                <a:ea typeface="Times New Roman" panose="02020603050405020304" pitchFamily="18" charset="0"/>
              </a:rPr>
              <a:t>Epidemiologist</a:t>
            </a:r>
            <a:endParaRPr lang="en-US" sz="1500" dirty="0">
              <a:solidFill>
                <a:srgbClr val="000000"/>
              </a:solidFill>
              <a:latin typeface="Times New Roman" panose="02020603050405020304" pitchFamily="18" charset="0"/>
              <a:ea typeface="Times New Roman" panose="02020603050405020304" pitchFamily="18" charset="0"/>
            </a:endParaRPr>
          </a:p>
          <a:p>
            <a:pPr marL="0">
              <a:buNone/>
            </a:pPr>
            <a:r>
              <a:rPr lang="en-US" sz="1350" dirty="0">
                <a:solidFill>
                  <a:srgbClr val="000000"/>
                </a:solidFill>
                <a:ea typeface="Times New Roman" panose="02020603050405020304" pitchFamily="18" charset="0"/>
              </a:rPr>
              <a:t>Mycotic Diseases Branch</a:t>
            </a:r>
            <a:endParaRPr lang="en-US" sz="1500" dirty="0">
              <a:solidFill>
                <a:srgbClr val="000000"/>
              </a:solidFill>
              <a:latin typeface="Times New Roman" panose="02020603050405020304" pitchFamily="18" charset="0"/>
              <a:ea typeface="Times New Roman" panose="02020603050405020304" pitchFamily="18" charset="0"/>
            </a:endParaRPr>
          </a:p>
          <a:p>
            <a:pPr marL="0">
              <a:buNone/>
            </a:pPr>
            <a:r>
              <a:rPr lang="en-US" sz="1350" dirty="0">
                <a:solidFill>
                  <a:srgbClr val="000000"/>
                </a:solidFill>
                <a:ea typeface="Times New Roman" panose="02020603050405020304" pitchFamily="18" charset="0"/>
              </a:rPr>
              <a:t>Division of Foodborne, Waterborne, and Environmental Diseases</a:t>
            </a:r>
            <a:endParaRPr lang="en-US" sz="1500" dirty="0">
              <a:solidFill>
                <a:srgbClr val="000000"/>
              </a:solidFill>
              <a:latin typeface="Times New Roman" panose="02020603050405020304" pitchFamily="18" charset="0"/>
              <a:ea typeface="Times New Roman" panose="02020603050405020304" pitchFamily="18" charset="0"/>
            </a:endParaRPr>
          </a:p>
          <a:p>
            <a:pPr marL="0">
              <a:buNone/>
            </a:pPr>
            <a:r>
              <a:rPr lang="en-US" sz="1350" dirty="0">
                <a:solidFill>
                  <a:srgbClr val="000000"/>
                </a:solidFill>
                <a:ea typeface="Times New Roman" panose="02020603050405020304" pitchFamily="18" charset="0"/>
              </a:rPr>
              <a:t>National Center for Emerging and Zoonotic Infectious Diseases</a:t>
            </a:r>
            <a:endParaRPr lang="en-US" sz="1500" dirty="0">
              <a:solidFill>
                <a:srgbClr val="000000"/>
              </a:solidFill>
              <a:latin typeface="Times New Roman" panose="02020603050405020304" pitchFamily="18" charset="0"/>
              <a:ea typeface="Times New Roman" panose="02020603050405020304" pitchFamily="18" charset="0"/>
            </a:endParaRPr>
          </a:p>
          <a:p>
            <a:pPr marL="0">
              <a:buNone/>
            </a:pPr>
            <a:r>
              <a:rPr lang="en-US" sz="1350" dirty="0">
                <a:solidFill>
                  <a:srgbClr val="000000"/>
                </a:solidFill>
                <a:ea typeface="Times New Roman" panose="02020603050405020304" pitchFamily="18" charset="0"/>
              </a:rPr>
              <a:t>Centers for Disease Control and Prevention</a:t>
            </a:r>
            <a:endParaRPr lang="en-US" sz="1500" dirty="0">
              <a:solidFill>
                <a:srgbClr val="000000"/>
              </a:solidFill>
              <a:latin typeface="Times New Roman" panose="02020603050405020304" pitchFamily="18" charset="0"/>
              <a:ea typeface="Times New Roman" panose="02020603050405020304" pitchFamily="18" charset="0"/>
            </a:endParaRPr>
          </a:p>
          <a:p>
            <a:pPr marL="0">
              <a:buNone/>
            </a:pPr>
            <a:r>
              <a:rPr lang="en-US" sz="1350" b="1" dirty="0">
                <a:solidFill>
                  <a:srgbClr val="000000"/>
                </a:solidFill>
                <a:ea typeface="Times New Roman" panose="02020603050405020304" pitchFamily="18" charset="0"/>
              </a:rPr>
              <a:t> </a:t>
            </a:r>
            <a:endParaRPr lang="en-US" sz="1500" dirty="0">
              <a:solidFill>
                <a:srgbClr val="000000"/>
              </a:solidFill>
              <a:latin typeface="Times New Roman" panose="02020603050405020304" pitchFamily="18" charset="0"/>
              <a:ea typeface="Times New Roman" panose="02020603050405020304" pitchFamily="18" charset="0"/>
            </a:endParaRPr>
          </a:p>
          <a:p>
            <a:pPr marL="296466" indent="-296466">
              <a:spcBef>
                <a:spcPts val="0"/>
              </a:spcBef>
              <a:spcAft>
                <a:spcPts val="0"/>
              </a:spcAft>
            </a:pPr>
            <a:endParaRPr lang="en-US" sz="1350" b="1" dirty="0">
              <a:solidFill>
                <a:srgbClr val="1C1D1F"/>
              </a:solidFill>
              <a:ea typeface="Calibri" panose="020F0502020204030204" pitchFamily="34" charset="0"/>
              <a:cs typeface="Calibri" panose="020F0502020204030204" pitchFamily="34" charset="0"/>
            </a:endParaRPr>
          </a:p>
          <a:p>
            <a:pPr marL="0" indent="0">
              <a:buNone/>
            </a:pPr>
            <a:endParaRPr lang="en-US" dirty="0">
              <a:cs typeface="Calibri" panose="020F0502020204030204" pitchFamily="34" charset="0"/>
            </a:endParaRPr>
          </a:p>
        </p:txBody>
      </p:sp>
    </p:spTree>
    <p:extLst>
      <p:ext uri="{BB962C8B-B14F-4D97-AF65-F5344CB8AC3E}">
        <p14:creationId xmlns:p14="http://schemas.microsoft.com/office/powerpoint/2010/main" val="116654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4654BED-D31D-288E-91CB-F8C3FE178A4E}"/>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a:t>National Center for Emerging and Zoonotic Infectious Diseases</a:t>
            </a:r>
          </a:p>
        </p:txBody>
      </p:sp>
      <p:sp>
        <p:nvSpPr>
          <p:cNvPr id="2" name="Title 1">
            <a:extLst>
              <a:ext uri="{FF2B5EF4-FFF2-40B4-BE49-F238E27FC236}">
                <a16:creationId xmlns:a16="http://schemas.microsoft.com/office/drawing/2014/main" id="{AB8731AE-35E9-E651-886B-8BB90D4DC190}"/>
              </a:ext>
              <a:ext uri="{C183D7F6-B498-43B3-948B-1728B52AA6E4}">
                <adec:decorative xmlns:adec="http://schemas.microsoft.com/office/drawing/2017/decorative" val="1"/>
              </a:ext>
            </a:extLst>
          </p:cNvPr>
          <p:cNvSpPr>
            <a:spLocks noGrp="1"/>
          </p:cNvSpPr>
          <p:nvPr>
            <p:ph type="title"/>
          </p:nvPr>
        </p:nvSpPr>
        <p:spPr>
          <a:xfrm>
            <a:off x="457200" y="896753"/>
            <a:ext cx="8229600" cy="877022"/>
          </a:xfrm>
        </p:spPr>
        <p:txBody>
          <a:bodyPr/>
          <a:lstStyle/>
          <a:p>
            <a:r>
              <a:rPr lang="en-US">
                <a:solidFill>
                  <a:schemeClr val="tx1">
                    <a:lumMod val="75000"/>
                  </a:schemeClr>
                </a:solidFill>
                <a:latin typeface="Calibri"/>
                <a:ea typeface="Calibri"/>
                <a:cs typeface="Calibri"/>
              </a:rPr>
              <a:t>The Path of Yeast Resistance</a:t>
            </a:r>
            <a:endParaRPr lang="en-US">
              <a:solidFill>
                <a:schemeClr val="tx1">
                  <a:lumMod val="75000"/>
                </a:schemeClr>
              </a:solidFill>
            </a:endParaRPr>
          </a:p>
        </p:txBody>
      </p:sp>
      <p:sp>
        <p:nvSpPr>
          <p:cNvPr id="3" name="Subtitle 2">
            <a:extLst>
              <a:ext uri="{FF2B5EF4-FFF2-40B4-BE49-F238E27FC236}">
                <a16:creationId xmlns:a16="http://schemas.microsoft.com/office/drawing/2014/main" id="{154B6FF2-F179-AA6B-4246-011B406BC59D}"/>
              </a:ext>
              <a:ext uri="{C183D7F6-B498-43B3-948B-1728B52AA6E4}">
                <adec:decorative xmlns:adec="http://schemas.microsoft.com/office/drawing/2017/decorative" val="1"/>
              </a:ext>
            </a:extLst>
          </p:cNvPr>
          <p:cNvSpPr>
            <a:spLocks noGrp="1"/>
          </p:cNvSpPr>
          <p:nvPr>
            <p:ph type="subTitle" idx="1"/>
          </p:nvPr>
        </p:nvSpPr>
        <p:spPr>
          <a:xfrm>
            <a:off x="457200" y="1537185"/>
            <a:ext cx="6400800" cy="342900"/>
          </a:xfrm>
        </p:spPr>
        <p:txBody>
          <a:bodyPr/>
          <a:lstStyle/>
          <a:p>
            <a:r>
              <a:rPr lang="en-US"/>
              <a:t>Drug-resistant </a:t>
            </a:r>
            <a:r>
              <a:rPr lang="en-US" i="1"/>
              <a:t>Candida </a:t>
            </a:r>
            <a:r>
              <a:rPr lang="en-US"/>
              <a:t>on the rise</a:t>
            </a:r>
          </a:p>
          <a:p>
            <a:endParaRPr lang="en-US"/>
          </a:p>
        </p:txBody>
      </p:sp>
      <p:sp>
        <p:nvSpPr>
          <p:cNvPr id="4" name="Text Placeholder 3">
            <a:extLst>
              <a:ext uri="{FF2B5EF4-FFF2-40B4-BE49-F238E27FC236}">
                <a16:creationId xmlns:a16="http://schemas.microsoft.com/office/drawing/2014/main" id="{DF7FD26B-DAED-4203-0AB2-B117555F1623}"/>
              </a:ext>
              <a:ext uri="{C183D7F6-B498-43B3-948B-1728B52AA6E4}">
                <adec:decorative xmlns:adec="http://schemas.microsoft.com/office/drawing/2017/decorative" val="1"/>
              </a:ext>
            </a:extLst>
          </p:cNvPr>
          <p:cNvSpPr>
            <a:spLocks noGrp="1"/>
          </p:cNvSpPr>
          <p:nvPr>
            <p:ph type="body" sz="quarter" idx="10"/>
          </p:nvPr>
        </p:nvSpPr>
        <p:spPr>
          <a:xfrm>
            <a:off x="457200" y="1987964"/>
            <a:ext cx="6400800" cy="583786"/>
          </a:xfrm>
        </p:spPr>
        <p:txBody>
          <a:bodyPr/>
          <a:lstStyle/>
          <a:p>
            <a:pPr>
              <a:lnSpc>
                <a:spcPct val="100000"/>
              </a:lnSpc>
            </a:pPr>
            <a:r>
              <a:rPr lang="en-US" sz="1400" b="1">
                <a:latin typeface="Calibri"/>
                <a:ea typeface="Calibri"/>
                <a:cs typeface="Calibri"/>
              </a:rPr>
              <a:t>Meghan Lyman &amp; Dallas Smith</a:t>
            </a:r>
          </a:p>
          <a:p>
            <a:pPr>
              <a:lnSpc>
                <a:spcPct val="100000"/>
              </a:lnSpc>
            </a:pPr>
            <a:r>
              <a:rPr lang="en-US" sz="1400">
                <a:latin typeface="Calibri"/>
                <a:ea typeface="Calibri"/>
                <a:cs typeface="Calibri"/>
              </a:rPr>
              <a:t>Mycotic Diseases Branch | Centers for Disease Control and Prevention</a:t>
            </a:r>
          </a:p>
          <a:p>
            <a:endParaRPr lang="en-US" sz="1400"/>
          </a:p>
        </p:txBody>
      </p:sp>
      <p:pic>
        <p:nvPicPr>
          <p:cNvPr id="6" name="Picture 5">
            <a:extLst>
              <a:ext uri="{FF2B5EF4-FFF2-40B4-BE49-F238E27FC236}">
                <a16:creationId xmlns:a16="http://schemas.microsoft.com/office/drawing/2014/main" id="{849912A3-0B99-8D09-16A2-9849D0BB52C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9359" y="2573555"/>
            <a:ext cx="2302790" cy="2302790"/>
          </a:xfrm>
          <a:prstGeom prst="rect">
            <a:avLst/>
          </a:prstGeom>
        </p:spPr>
      </p:pic>
      <p:sp>
        <p:nvSpPr>
          <p:cNvPr id="7" name="TextBox 6">
            <a:extLst>
              <a:ext uri="{FF2B5EF4-FFF2-40B4-BE49-F238E27FC236}">
                <a16:creationId xmlns:a16="http://schemas.microsoft.com/office/drawing/2014/main" id="{8D053709-BF8F-9664-DD3E-13E7F7D762C1}"/>
              </a:ext>
              <a:ext uri="{C183D7F6-B498-43B3-948B-1728B52AA6E4}">
                <adec:decorative xmlns:adec="http://schemas.microsoft.com/office/drawing/2017/decorative" val="1"/>
              </a:ext>
            </a:extLst>
          </p:cNvPr>
          <p:cNvSpPr txBox="1"/>
          <p:nvPr/>
        </p:nvSpPr>
        <p:spPr>
          <a:xfrm>
            <a:off x="553646" y="4895650"/>
            <a:ext cx="2379171" cy="207749"/>
          </a:xfrm>
          <a:prstGeom prst="rect">
            <a:avLst/>
          </a:prstGeom>
          <a:noFill/>
        </p:spPr>
        <p:txBody>
          <a:bodyPr wrap="square" rtlCol="0">
            <a:spAutoFit/>
          </a:bodyPr>
          <a:lstStyle/>
          <a:p>
            <a:r>
              <a:rPr lang="en-US" sz="750" i="1">
                <a:solidFill>
                  <a:srgbClr val="000000"/>
                </a:solidFill>
                <a:latin typeface="Calibri" panose="020F0502020204030204" pitchFamily="34" charset="0"/>
              </a:rPr>
              <a:t>Candida auris</a:t>
            </a:r>
          </a:p>
        </p:txBody>
      </p:sp>
      <p:pic>
        <p:nvPicPr>
          <p:cNvPr id="8" name="Picture 7">
            <a:extLst>
              <a:ext uri="{FF2B5EF4-FFF2-40B4-BE49-F238E27FC236}">
                <a16:creationId xmlns:a16="http://schemas.microsoft.com/office/drawing/2014/main" id="{BC3E22F2-0C6D-A4E1-21D3-682D722DDE6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038625" y="2555061"/>
            <a:ext cx="2897924" cy="2380111"/>
          </a:xfrm>
          <a:prstGeom prst="rect">
            <a:avLst/>
          </a:prstGeom>
        </p:spPr>
      </p:pic>
      <p:sp>
        <p:nvSpPr>
          <p:cNvPr id="9" name="TextBox 8">
            <a:extLst>
              <a:ext uri="{FF2B5EF4-FFF2-40B4-BE49-F238E27FC236}">
                <a16:creationId xmlns:a16="http://schemas.microsoft.com/office/drawing/2014/main" id="{C11F8666-0CEC-5C49-78C1-0A0955041813}"/>
              </a:ext>
              <a:ext uri="{C183D7F6-B498-43B3-948B-1728B52AA6E4}">
                <adec:decorative xmlns:adec="http://schemas.microsoft.com/office/drawing/2017/decorative" val="1"/>
              </a:ext>
            </a:extLst>
          </p:cNvPr>
          <p:cNvSpPr txBox="1"/>
          <p:nvPr/>
        </p:nvSpPr>
        <p:spPr>
          <a:xfrm>
            <a:off x="3081489" y="4895650"/>
            <a:ext cx="2379171" cy="207749"/>
          </a:xfrm>
          <a:prstGeom prst="rect">
            <a:avLst/>
          </a:prstGeom>
          <a:noFill/>
        </p:spPr>
        <p:txBody>
          <a:bodyPr wrap="square" rtlCol="0">
            <a:spAutoFit/>
          </a:bodyPr>
          <a:lstStyle/>
          <a:p>
            <a:r>
              <a:rPr lang="en-US" sz="750" i="1" dirty="0">
                <a:solidFill>
                  <a:srgbClr val="000000"/>
                </a:solidFill>
                <a:latin typeface="Calibri" panose="020F0502020204030204" pitchFamily="34" charset="0"/>
              </a:rPr>
              <a:t>Candida </a:t>
            </a:r>
            <a:r>
              <a:rPr lang="en-US" sz="750" i="1" dirty="0" err="1">
                <a:solidFill>
                  <a:srgbClr val="000000"/>
                </a:solidFill>
                <a:latin typeface="Calibri" panose="020F0502020204030204" pitchFamily="34" charset="0"/>
              </a:rPr>
              <a:t>parapsilosis</a:t>
            </a:r>
            <a:endParaRPr lang="en-US" sz="750" i="1" dirty="0">
              <a:solidFill>
                <a:srgbClr val="000000"/>
              </a:solidFill>
              <a:latin typeface="Calibri" panose="020F0502020204030204" pitchFamily="34" charset="0"/>
            </a:endParaRPr>
          </a:p>
        </p:txBody>
      </p:sp>
      <p:sp>
        <p:nvSpPr>
          <p:cNvPr id="11" name="TextBox 10">
            <a:extLst>
              <a:ext uri="{FF2B5EF4-FFF2-40B4-BE49-F238E27FC236}">
                <a16:creationId xmlns:a16="http://schemas.microsoft.com/office/drawing/2014/main" id="{1A9356F4-A393-820B-F184-DEEF6E7CC8B2}"/>
              </a:ext>
              <a:ext uri="{C183D7F6-B498-43B3-948B-1728B52AA6E4}">
                <adec:decorative xmlns:adec="http://schemas.microsoft.com/office/drawing/2017/decorative" val="1"/>
              </a:ext>
            </a:extLst>
          </p:cNvPr>
          <p:cNvSpPr txBox="1"/>
          <p:nvPr/>
        </p:nvSpPr>
        <p:spPr>
          <a:xfrm>
            <a:off x="6085221" y="4895650"/>
            <a:ext cx="2379171" cy="207749"/>
          </a:xfrm>
          <a:prstGeom prst="rect">
            <a:avLst/>
          </a:prstGeom>
          <a:noFill/>
        </p:spPr>
        <p:txBody>
          <a:bodyPr wrap="square" rtlCol="0">
            <a:spAutoFit/>
          </a:bodyPr>
          <a:lstStyle/>
          <a:p>
            <a:r>
              <a:rPr lang="en-US" sz="750" dirty="0">
                <a:solidFill>
                  <a:srgbClr val="000000"/>
                </a:solidFill>
                <a:latin typeface="Calibri" panose="020F0502020204030204" pitchFamily="34" charset="0"/>
              </a:rPr>
              <a:t>Scanning Electron Micrograph of </a:t>
            </a:r>
            <a:r>
              <a:rPr lang="en-US" sz="750" i="1" dirty="0">
                <a:solidFill>
                  <a:srgbClr val="000000"/>
                </a:solidFill>
                <a:latin typeface="Calibri" panose="020F0502020204030204" pitchFamily="34" charset="0"/>
              </a:rPr>
              <a:t>Candida auris</a:t>
            </a:r>
            <a:endParaRPr lang="en-US" sz="750" dirty="0">
              <a:solidFill>
                <a:srgbClr val="000000"/>
              </a:solidFill>
              <a:latin typeface="Calibri" panose="020F0502020204030204" pitchFamily="34" charset="0"/>
            </a:endParaRPr>
          </a:p>
        </p:txBody>
      </p:sp>
      <p:pic>
        <p:nvPicPr>
          <p:cNvPr id="13" name="Picture 12">
            <a:extLst>
              <a:ext uri="{FF2B5EF4-FFF2-40B4-BE49-F238E27FC236}">
                <a16:creationId xmlns:a16="http://schemas.microsoft.com/office/drawing/2014/main" id="{FB5A773C-9E2A-1C02-DABD-D2DE2D702F8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042357" y="2571751"/>
            <a:ext cx="2832945" cy="2323900"/>
          </a:xfrm>
          <a:prstGeom prst="rect">
            <a:avLst/>
          </a:prstGeom>
        </p:spPr>
      </p:pic>
    </p:spTree>
    <p:extLst>
      <p:ext uri="{BB962C8B-B14F-4D97-AF65-F5344CB8AC3E}">
        <p14:creationId xmlns:p14="http://schemas.microsoft.com/office/powerpoint/2010/main" val="4181682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33605-9195-AD34-0B9D-F75592683A57}"/>
              </a:ext>
              <a:ext uri="{C183D7F6-B498-43B3-948B-1728B52AA6E4}">
                <adec:decorative xmlns:adec="http://schemas.microsoft.com/office/drawing/2017/decorative" val="1"/>
              </a:ext>
            </a:extLst>
          </p:cNvPr>
          <p:cNvSpPr>
            <a:spLocks noGrp="1"/>
          </p:cNvSpPr>
          <p:nvPr>
            <p:ph type="title"/>
          </p:nvPr>
        </p:nvSpPr>
        <p:spPr/>
        <p:txBody>
          <a:bodyPr/>
          <a:lstStyle/>
          <a:p>
            <a:r>
              <a:rPr lang="en-US">
                <a:solidFill>
                  <a:schemeClr val="tx1">
                    <a:lumMod val="75000"/>
                  </a:schemeClr>
                </a:solidFill>
              </a:rPr>
              <a:t>By the end of this session, you will be able to: </a:t>
            </a:r>
          </a:p>
        </p:txBody>
      </p:sp>
      <p:sp>
        <p:nvSpPr>
          <p:cNvPr id="3" name="Text Placeholder 2">
            <a:extLst>
              <a:ext uri="{FF2B5EF4-FFF2-40B4-BE49-F238E27FC236}">
                <a16:creationId xmlns:a16="http://schemas.microsoft.com/office/drawing/2014/main" id="{A99C1952-ECE9-936E-6B09-A9963AEE52D2}"/>
              </a:ext>
              <a:ext uri="{C183D7F6-B498-43B3-948B-1728B52AA6E4}">
                <adec:decorative xmlns:adec="http://schemas.microsoft.com/office/drawing/2017/decorative" val="1"/>
              </a:ext>
            </a:extLst>
          </p:cNvPr>
          <p:cNvSpPr>
            <a:spLocks noGrp="1"/>
          </p:cNvSpPr>
          <p:nvPr>
            <p:ph type="body" sz="quarter" idx="10"/>
          </p:nvPr>
        </p:nvSpPr>
        <p:spPr/>
        <p:txBody>
          <a:bodyPr/>
          <a:lstStyle/>
          <a:p>
            <a:pPr marL="342424" indent="-342424">
              <a:buFont typeface="Wingdings" panose="05000000000000000000" pitchFamily="2" charset="2"/>
              <a:buChar char="q"/>
            </a:pPr>
            <a:endParaRPr lang="en-US">
              <a:ea typeface="Calibri" panose="020F0502020204030204" pitchFamily="34" charset="0"/>
              <a:cs typeface="Calibri" panose="020F0502020204030204" pitchFamily="34" charset="0"/>
            </a:endParaRPr>
          </a:p>
          <a:p>
            <a:pPr marL="342424" indent="-342424">
              <a:buFont typeface="Wingdings" panose="05000000000000000000" pitchFamily="2" charset="2"/>
              <a:buChar char="q"/>
            </a:pPr>
            <a:r>
              <a:rPr lang="en-US" sz="1988" b="1">
                <a:latin typeface="Calibri"/>
                <a:ea typeface="Calibri"/>
                <a:cs typeface="Calibri"/>
              </a:rPr>
              <a:t>Describe</a:t>
            </a:r>
            <a:r>
              <a:rPr lang="en-US" sz="1988">
                <a:latin typeface="Calibri"/>
                <a:ea typeface="Calibri"/>
                <a:cs typeface="Calibri"/>
              </a:rPr>
              <a:t> increasing prevalence of resistant </a:t>
            </a:r>
            <a:r>
              <a:rPr lang="en-US" sz="1988" i="1">
                <a:latin typeface="Calibri"/>
                <a:ea typeface="Calibri"/>
                <a:cs typeface="Calibri"/>
              </a:rPr>
              <a:t>Candida</a:t>
            </a:r>
            <a:r>
              <a:rPr lang="en-US" sz="1988">
                <a:latin typeface="Calibri"/>
                <a:ea typeface="Calibri"/>
                <a:cs typeface="Calibri"/>
              </a:rPr>
              <a:t> species </a:t>
            </a:r>
          </a:p>
          <a:p>
            <a:pPr marL="342424" indent="-342424">
              <a:buFont typeface="Wingdings" panose="05000000000000000000" pitchFamily="2" charset="2"/>
              <a:buChar char="q"/>
            </a:pPr>
            <a:r>
              <a:rPr lang="en-US" sz="1988" b="1">
                <a:latin typeface="Calibri"/>
                <a:ea typeface="Calibri"/>
                <a:cs typeface="Calibri"/>
              </a:rPr>
              <a:t>Explain</a:t>
            </a:r>
            <a:r>
              <a:rPr lang="en-US" sz="1988">
                <a:latin typeface="Calibri"/>
                <a:ea typeface="Calibri"/>
                <a:cs typeface="Calibri"/>
              </a:rPr>
              <a:t> epidemiology of emerging resistant </a:t>
            </a:r>
            <a:r>
              <a:rPr lang="en-US" sz="1988" i="1">
                <a:latin typeface="Calibri"/>
                <a:ea typeface="Calibri"/>
                <a:cs typeface="Calibri"/>
              </a:rPr>
              <a:t>Candida</a:t>
            </a:r>
            <a:r>
              <a:rPr lang="en-US" sz="1988">
                <a:latin typeface="Calibri"/>
                <a:ea typeface="Calibri"/>
                <a:cs typeface="Calibri"/>
              </a:rPr>
              <a:t> </a:t>
            </a:r>
          </a:p>
          <a:p>
            <a:pPr marL="342424" indent="-342424">
              <a:buFont typeface="Wingdings" panose="05000000000000000000" pitchFamily="2" charset="2"/>
              <a:buChar char="q"/>
            </a:pPr>
            <a:r>
              <a:rPr lang="en-US" sz="1988" b="1">
                <a:latin typeface="Calibri"/>
                <a:ea typeface="Calibri"/>
                <a:cs typeface="Calibri"/>
              </a:rPr>
              <a:t>Outline</a:t>
            </a:r>
            <a:r>
              <a:rPr lang="en-US" sz="1988">
                <a:latin typeface="Calibri"/>
                <a:ea typeface="Calibri"/>
                <a:cs typeface="Calibri"/>
              </a:rPr>
              <a:t> appropriate testing, which include species identification, antifungal susceptibility testing (AFST), and whole genome sequencing (WGS)</a:t>
            </a:r>
          </a:p>
          <a:p>
            <a:pPr marL="342424" indent="-342424">
              <a:buFont typeface="Wingdings" panose="05000000000000000000" pitchFamily="2" charset="2"/>
              <a:buChar char="q"/>
            </a:pPr>
            <a:r>
              <a:rPr lang="en-US" sz="1988" b="1">
                <a:latin typeface="Calibri"/>
                <a:ea typeface="Calibri"/>
                <a:cs typeface="Calibri"/>
              </a:rPr>
              <a:t>Summarize</a:t>
            </a:r>
            <a:r>
              <a:rPr lang="en-US" sz="1988">
                <a:latin typeface="Calibri"/>
                <a:ea typeface="Calibri"/>
                <a:cs typeface="Calibri"/>
              </a:rPr>
              <a:t> treatment options and resources for resistant </a:t>
            </a:r>
            <a:r>
              <a:rPr lang="en-US" sz="1988" i="1">
                <a:latin typeface="Calibri"/>
                <a:ea typeface="Calibri"/>
                <a:cs typeface="Calibri"/>
              </a:rPr>
              <a:t>Candida</a:t>
            </a:r>
            <a:r>
              <a:rPr lang="en-US" sz="1988">
                <a:latin typeface="Calibri"/>
                <a:ea typeface="Calibri"/>
                <a:cs typeface="Calibri"/>
              </a:rPr>
              <a:t> species </a:t>
            </a:r>
          </a:p>
          <a:p>
            <a:pPr marL="342424" indent="-342424"/>
            <a:endParaRPr lang="en-US">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335575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1479B-E4A4-EBC9-08A2-2D3C53C9B90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204B841-287D-B34C-ADFE-2C42D3A2D9D9}"/>
              </a:ext>
            </a:extLst>
          </p:cNvPr>
          <p:cNvSpPr txBox="1">
            <a:spLocks noGrp="1"/>
          </p:cNvSpPr>
          <p:nvPr>
            <p:ph type="title" idx="4294967295"/>
          </p:nvPr>
        </p:nvSpPr>
        <p:spPr>
          <a:xfrm>
            <a:off x="457200" y="205979"/>
            <a:ext cx="8229600" cy="857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rtl="0" eaLnBrk="0" fontAlgn="base" hangingPunct="0">
              <a:lnSpc>
                <a:spcPts val="3000"/>
              </a:lnSpc>
              <a:spcBef>
                <a:spcPct val="0"/>
              </a:spcBef>
              <a:spcAft>
                <a:spcPct val="0"/>
              </a:spcAft>
              <a:defRPr sz="2800" b="1" kern="1200" baseline="0">
                <a:solidFill>
                  <a:srgbClr val="D9531E"/>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189" algn="ctr" rtl="0" fontAlgn="base">
              <a:spcBef>
                <a:spcPct val="0"/>
              </a:spcBef>
              <a:spcAft>
                <a:spcPct val="0"/>
              </a:spcAft>
              <a:defRPr sz="4400">
                <a:solidFill>
                  <a:schemeClr val="tx1"/>
                </a:solidFill>
                <a:latin typeface="Myriad Web Pro" panose="020B0503030403020204" pitchFamily="34" charset="0"/>
              </a:defRPr>
            </a:lvl6pPr>
            <a:lvl7pPr marL="914377" algn="ctr" rtl="0" fontAlgn="base">
              <a:spcBef>
                <a:spcPct val="0"/>
              </a:spcBef>
              <a:spcAft>
                <a:spcPct val="0"/>
              </a:spcAft>
              <a:defRPr sz="4400">
                <a:solidFill>
                  <a:schemeClr val="tx1"/>
                </a:solidFill>
                <a:latin typeface="Myriad Web Pro" panose="020B0503030403020204" pitchFamily="34" charset="0"/>
              </a:defRPr>
            </a:lvl7pPr>
            <a:lvl8pPr marL="1371566" algn="ctr" rtl="0" fontAlgn="base">
              <a:spcBef>
                <a:spcPct val="0"/>
              </a:spcBef>
              <a:spcAft>
                <a:spcPct val="0"/>
              </a:spcAft>
              <a:defRPr sz="4400">
                <a:solidFill>
                  <a:schemeClr val="tx1"/>
                </a:solidFill>
                <a:latin typeface="Myriad Web Pro" panose="020B0503030403020204" pitchFamily="34" charset="0"/>
              </a:defRPr>
            </a:lvl8pPr>
            <a:lvl9pPr marL="1828754"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ts val="3000"/>
              </a:lnSpc>
              <a:spcBef>
                <a:spcPct val="0"/>
              </a:spcBef>
              <a:spcAft>
                <a:spcPts val="450"/>
              </a:spcAft>
              <a:buClrTx/>
              <a:buSzTx/>
              <a:buFontTx/>
              <a:buNone/>
              <a:tabLst/>
              <a:defRPr/>
            </a:pPr>
            <a:r>
              <a:rPr kumimoji="0" lang="en-US" sz="3000" b="1" i="0" u="none" strike="noStrike" kern="1200" cap="none" spc="0" normalizeH="0" baseline="0" noProof="0" dirty="0">
                <a:ln>
                  <a:noFill/>
                </a:ln>
                <a:solidFill>
                  <a:schemeClr val="tx1">
                    <a:lumMod val="75000"/>
                  </a:schemeClr>
                </a:solidFill>
                <a:effectLst/>
                <a:uLnTx/>
                <a:uFillTx/>
                <a:latin typeface="Calibri"/>
                <a:ea typeface="Calibri"/>
                <a:cs typeface="Calibri"/>
              </a:rPr>
              <a:t>Typical </a:t>
            </a:r>
            <a:r>
              <a:rPr kumimoji="0" lang="en-US" sz="3000" b="1" i="1" u="none" strike="noStrike" kern="1200" cap="none" spc="0" normalizeH="0" baseline="0" noProof="0" dirty="0">
                <a:ln>
                  <a:noFill/>
                </a:ln>
                <a:solidFill>
                  <a:schemeClr val="tx1">
                    <a:lumMod val="75000"/>
                  </a:schemeClr>
                </a:solidFill>
                <a:effectLst/>
                <a:uLnTx/>
                <a:uFillTx/>
                <a:latin typeface="Calibri"/>
                <a:ea typeface="Calibri"/>
                <a:cs typeface="Calibri"/>
              </a:rPr>
              <a:t>Candida</a:t>
            </a:r>
            <a:r>
              <a:rPr kumimoji="0" lang="en-US" sz="3000" b="1" i="0" u="none" strike="noStrike" kern="1200" cap="none" spc="0" normalizeH="0" baseline="0" noProof="0" dirty="0">
                <a:ln>
                  <a:noFill/>
                </a:ln>
                <a:solidFill>
                  <a:schemeClr val="tx1">
                    <a:lumMod val="75000"/>
                  </a:schemeClr>
                </a:solidFill>
                <a:effectLst/>
                <a:uLnTx/>
                <a:uFillTx/>
                <a:latin typeface="Calibri"/>
                <a:ea typeface="Calibri"/>
                <a:cs typeface="Calibri"/>
              </a:rPr>
              <a:t> infections</a:t>
            </a:r>
          </a:p>
        </p:txBody>
      </p:sp>
      <p:graphicFrame>
        <p:nvGraphicFramePr>
          <p:cNvPr id="11" name="Text Placeholder 8">
            <a:extLst>
              <a:ext uri="{FF2B5EF4-FFF2-40B4-BE49-F238E27FC236}">
                <a16:creationId xmlns:a16="http://schemas.microsoft.com/office/drawing/2014/main" id="{9691FC81-66BE-9F4D-926D-3D7DE6CCECD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250564729"/>
              </p:ext>
            </p:extLst>
          </p:nvPr>
        </p:nvGraphicFramePr>
        <p:xfrm>
          <a:off x="3535896" y="1451054"/>
          <a:ext cx="5053332" cy="3143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Content Placeholder 9">
            <a:extLst>
              <a:ext uri="{FF2B5EF4-FFF2-40B4-BE49-F238E27FC236}">
                <a16:creationId xmlns:a16="http://schemas.microsoft.com/office/drawing/2014/main" id="{B993E2E3-A155-9DB3-EB31-D4F36E632231}"/>
              </a:ext>
              <a:ext uri="{C183D7F6-B498-43B3-948B-1728B52AA6E4}">
                <adec:decorative xmlns:adec="http://schemas.microsoft.com/office/drawing/2017/decorative" val="1"/>
              </a:ext>
            </a:extLst>
          </p:cNvPr>
          <p:cNvPicPr>
            <a:picLocks noGrp="1" noChangeAspect="1"/>
          </p:cNvPicPr>
          <p:nvPr>
            <p:ph idx="4294967295"/>
          </p:nvPr>
        </p:nvPicPr>
        <p:blipFill>
          <a:blip r:embed="rId8"/>
          <a:stretch>
            <a:fillRect/>
          </a:stretch>
        </p:blipFill>
        <p:spPr>
          <a:xfrm>
            <a:off x="685800" y="1451054"/>
            <a:ext cx="2300288" cy="3143250"/>
          </a:xfrm>
          <a:prstGeom prst="rect">
            <a:avLst/>
          </a:prstGeom>
        </p:spPr>
      </p:pic>
    </p:spTree>
    <p:extLst>
      <p:ext uri="{BB962C8B-B14F-4D97-AF65-F5344CB8AC3E}">
        <p14:creationId xmlns:p14="http://schemas.microsoft.com/office/powerpoint/2010/main" val="125537497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ext Placeholder 2">
            <a:extLst>
              <a:ext uri="{FF2B5EF4-FFF2-40B4-BE49-F238E27FC236}">
                <a16:creationId xmlns:a16="http://schemas.microsoft.com/office/drawing/2014/main" id="{7BBE7556-94CB-8C72-D5D1-96339C72C63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201694059"/>
              </p:ext>
            </p:extLst>
          </p:nvPr>
        </p:nvGraphicFramePr>
        <p:xfrm>
          <a:off x="-162762" y="181126"/>
          <a:ext cx="9306762" cy="47812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9EE43157-95F0-CD35-2AF8-90B3503ECCA0}"/>
              </a:ext>
            </a:extLst>
          </p:cNvPr>
          <p:cNvSpPr>
            <a:spLocks noGrp="1"/>
          </p:cNvSpPr>
          <p:nvPr>
            <p:ph type="title"/>
          </p:nvPr>
        </p:nvSpPr>
        <p:spPr>
          <a:xfrm>
            <a:off x="238125" y="155973"/>
            <a:ext cx="8229600" cy="536959"/>
          </a:xfrm>
        </p:spPr>
        <p:txBody>
          <a:bodyPr lIns="91440" tIns="45720" rIns="91440" bIns="45720" anchor="b" anchorCtr="0"/>
          <a:lstStyle/>
          <a:p>
            <a:r>
              <a:rPr lang="en-US" sz="3200">
                <a:solidFill>
                  <a:schemeClr val="tx1">
                    <a:lumMod val="75000"/>
                  </a:schemeClr>
                </a:solidFill>
                <a:latin typeface="Calibri"/>
                <a:ea typeface="Calibri"/>
                <a:cs typeface="Calibri"/>
              </a:rPr>
              <a:t>Background on </a:t>
            </a:r>
            <a:r>
              <a:rPr lang="en-US" sz="3200" i="1">
                <a:solidFill>
                  <a:schemeClr val="tx1">
                    <a:lumMod val="75000"/>
                  </a:schemeClr>
                </a:solidFill>
                <a:latin typeface="Calibri"/>
                <a:ea typeface="Calibri"/>
                <a:cs typeface="Calibri"/>
              </a:rPr>
              <a:t>Candida auris </a:t>
            </a:r>
            <a:r>
              <a:rPr lang="en-US" sz="3200">
                <a:solidFill>
                  <a:schemeClr val="tx1">
                    <a:lumMod val="75000"/>
                  </a:schemeClr>
                </a:solidFill>
                <a:latin typeface="Calibri"/>
                <a:ea typeface="Calibri"/>
                <a:cs typeface="Calibri"/>
              </a:rPr>
              <a:t>(</a:t>
            </a:r>
            <a:r>
              <a:rPr lang="en-US" sz="3200" i="1">
                <a:solidFill>
                  <a:schemeClr val="tx1">
                    <a:lumMod val="75000"/>
                  </a:schemeClr>
                </a:solidFill>
                <a:latin typeface="Calibri"/>
                <a:ea typeface="Calibri"/>
                <a:cs typeface="Calibri"/>
              </a:rPr>
              <a:t>C. auris</a:t>
            </a:r>
            <a:r>
              <a:rPr lang="en-US" sz="3200">
                <a:solidFill>
                  <a:schemeClr val="tx1">
                    <a:lumMod val="75000"/>
                  </a:schemeClr>
                </a:solidFill>
                <a:latin typeface="Calibri"/>
                <a:ea typeface="Calibri"/>
                <a:cs typeface="Calibri"/>
              </a:rPr>
              <a:t>)</a:t>
            </a:r>
          </a:p>
        </p:txBody>
      </p:sp>
    </p:spTree>
    <p:extLst>
      <p:ext uri="{BB962C8B-B14F-4D97-AF65-F5344CB8AC3E}">
        <p14:creationId xmlns:p14="http://schemas.microsoft.com/office/powerpoint/2010/main" val="43786726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8316F-22E8-CDD5-C0A0-D58EA80E8E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C5091-4A48-05E2-84CF-2E0959CD5A18}"/>
              </a:ext>
            </a:extLst>
          </p:cNvPr>
          <p:cNvSpPr>
            <a:spLocks noGrp="1"/>
          </p:cNvSpPr>
          <p:nvPr>
            <p:ph type="title"/>
          </p:nvPr>
        </p:nvSpPr>
        <p:spPr>
          <a:xfrm>
            <a:off x="457200" y="205979"/>
            <a:ext cx="8229600" cy="671451"/>
          </a:xfrm>
        </p:spPr>
        <p:txBody>
          <a:bodyPr/>
          <a:lstStyle/>
          <a:p>
            <a:r>
              <a:rPr lang="en-US" sz="3200" i="1" dirty="0">
                <a:solidFill>
                  <a:schemeClr val="tx1">
                    <a:lumMod val="75000"/>
                  </a:schemeClr>
                </a:solidFill>
                <a:latin typeface="Calibri"/>
                <a:ea typeface="Calibri"/>
                <a:cs typeface="Calibri"/>
              </a:rPr>
              <a:t>C. auris </a:t>
            </a:r>
            <a:r>
              <a:rPr lang="en-US" sz="3200" dirty="0">
                <a:solidFill>
                  <a:schemeClr val="tx1">
                    <a:lumMod val="75000"/>
                  </a:schemeClr>
                </a:solidFill>
                <a:latin typeface="Calibri"/>
                <a:ea typeface="Calibri"/>
                <a:cs typeface="Calibri"/>
              </a:rPr>
              <a:t>Resistance in the United States</a:t>
            </a:r>
            <a:endParaRPr lang="en-US" sz="3600" i="1" dirty="0">
              <a:solidFill>
                <a:schemeClr val="tx1">
                  <a:lumMod val="75000"/>
                </a:schemeClr>
              </a:solidFill>
            </a:endParaRPr>
          </a:p>
        </p:txBody>
      </p:sp>
      <p:grpSp>
        <p:nvGrpSpPr>
          <p:cNvPr id="29" name="Group 28">
            <a:extLst>
              <a:ext uri="{FF2B5EF4-FFF2-40B4-BE49-F238E27FC236}">
                <a16:creationId xmlns:a16="http://schemas.microsoft.com/office/drawing/2014/main" id="{EF5A13F6-2C36-FA92-77FD-6B9E96F2EADD}"/>
              </a:ext>
              <a:ext uri="{C183D7F6-B498-43B3-948B-1728B52AA6E4}">
                <adec:decorative xmlns:adec="http://schemas.microsoft.com/office/drawing/2017/decorative" val="1"/>
              </a:ext>
            </a:extLst>
          </p:cNvPr>
          <p:cNvGrpSpPr/>
          <p:nvPr/>
        </p:nvGrpSpPr>
        <p:grpSpPr>
          <a:xfrm>
            <a:off x="1086488" y="913499"/>
            <a:ext cx="6875483" cy="3577093"/>
            <a:chOff x="-2861550" y="1435345"/>
            <a:chExt cx="9300382" cy="4932765"/>
          </a:xfrm>
        </p:grpSpPr>
        <p:pic>
          <p:nvPicPr>
            <p:cNvPr id="3" name="Picture 2">
              <a:extLst>
                <a:ext uri="{FF2B5EF4-FFF2-40B4-BE49-F238E27FC236}">
                  <a16:creationId xmlns:a16="http://schemas.microsoft.com/office/drawing/2014/main" id="{573370F8-7AFB-08E7-BCC1-B7EC0B234C16}"/>
                </a:ext>
              </a:extLst>
            </p:cNvPr>
            <p:cNvPicPr>
              <a:picLocks noChangeAspect="1"/>
            </p:cNvPicPr>
            <p:nvPr/>
          </p:nvPicPr>
          <p:blipFill>
            <a:blip r:embed="rId3"/>
            <a:stretch>
              <a:fillRect/>
            </a:stretch>
          </p:blipFill>
          <p:spPr>
            <a:xfrm>
              <a:off x="4551385" y="1435345"/>
              <a:ext cx="1566176" cy="4932765"/>
            </a:xfrm>
            <a:prstGeom prst="rect">
              <a:avLst/>
            </a:prstGeom>
          </p:spPr>
        </p:pic>
        <p:cxnSp>
          <p:nvCxnSpPr>
            <p:cNvPr id="8" name="Straight Connector 7">
              <a:extLst>
                <a:ext uri="{FF2B5EF4-FFF2-40B4-BE49-F238E27FC236}">
                  <a16:creationId xmlns:a16="http://schemas.microsoft.com/office/drawing/2014/main" id="{D60DDCE5-AF69-FFB9-31B4-5BC815652EB7}"/>
                </a:ext>
              </a:extLst>
            </p:cNvPr>
            <p:cNvCxnSpPr>
              <a:cxnSpLocks/>
            </p:cNvCxnSpPr>
            <p:nvPr/>
          </p:nvCxnSpPr>
          <p:spPr>
            <a:xfrm>
              <a:off x="-2682987" y="3081188"/>
              <a:ext cx="9121819"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5CC538F-6B78-286A-7E1D-64C0FAA7F6B1}"/>
                </a:ext>
              </a:extLst>
            </p:cNvPr>
            <p:cNvCxnSpPr>
              <a:cxnSpLocks/>
            </p:cNvCxnSpPr>
            <p:nvPr/>
          </p:nvCxnSpPr>
          <p:spPr>
            <a:xfrm>
              <a:off x="-2682987" y="4699335"/>
              <a:ext cx="9121819" cy="98537"/>
            </a:xfrm>
            <a:prstGeom prst="line">
              <a:avLst/>
            </a:prstGeom>
          </p:spPr>
          <p:style>
            <a:lnRef idx="1">
              <a:schemeClr val="dk1"/>
            </a:lnRef>
            <a:fillRef idx="0">
              <a:schemeClr val="dk1"/>
            </a:fillRef>
            <a:effectRef idx="0">
              <a:schemeClr val="dk1"/>
            </a:effectRef>
            <a:fontRef idx="minor">
              <a:schemeClr val="tx1"/>
            </a:fontRef>
          </p:style>
        </p:cxnSp>
        <p:pic>
          <p:nvPicPr>
            <p:cNvPr id="17" name="Picture 16">
              <a:extLst>
                <a:ext uri="{FF2B5EF4-FFF2-40B4-BE49-F238E27FC236}">
                  <a16:creationId xmlns:a16="http://schemas.microsoft.com/office/drawing/2014/main" id="{1835ECA1-F3F2-2B13-7B1D-C88039B1AA57}"/>
                </a:ext>
              </a:extLst>
            </p:cNvPr>
            <p:cNvPicPr>
              <a:picLocks noChangeAspect="1"/>
            </p:cNvPicPr>
            <p:nvPr/>
          </p:nvPicPr>
          <p:blipFill>
            <a:blip r:embed="rId4"/>
            <a:srcRect l="10752"/>
            <a:stretch>
              <a:fillRect/>
            </a:stretch>
          </p:blipFill>
          <p:spPr>
            <a:xfrm>
              <a:off x="3016315" y="1610830"/>
              <a:ext cx="900230" cy="1428968"/>
            </a:xfrm>
            <a:prstGeom prst="rect">
              <a:avLst/>
            </a:prstGeom>
          </p:spPr>
        </p:pic>
        <p:pic>
          <p:nvPicPr>
            <p:cNvPr id="18" name="Picture 17">
              <a:extLst>
                <a:ext uri="{FF2B5EF4-FFF2-40B4-BE49-F238E27FC236}">
                  <a16:creationId xmlns:a16="http://schemas.microsoft.com/office/drawing/2014/main" id="{D566D30A-23CD-53CA-482A-5A1264ABA7FF}"/>
                </a:ext>
              </a:extLst>
            </p:cNvPr>
            <p:cNvPicPr>
              <a:picLocks noChangeAspect="1"/>
            </p:cNvPicPr>
            <p:nvPr/>
          </p:nvPicPr>
          <p:blipFill rotWithShape="1">
            <a:blip r:embed="rId5"/>
            <a:srcRect t="2610"/>
            <a:stretch/>
          </p:blipFill>
          <p:spPr>
            <a:xfrm>
              <a:off x="3154545" y="3184974"/>
              <a:ext cx="762001" cy="1514362"/>
            </a:xfrm>
            <a:prstGeom prst="rect">
              <a:avLst/>
            </a:prstGeom>
          </p:spPr>
        </p:pic>
        <p:pic>
          <p:nvPicPr>
            <p:cNvPr id="19" name="Picture 18">
              <a:extLst>
                <a:ext uri="{FF2B5EF4-FFF2-40B4-BE49-F238E27FC236}">
                  <a16:creationId xmlns:a16="http://schemas.microsoft.com/office/drawing/2014/main" id="{F2BDECD2-8099-54A8-717D-65C9517731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23699" y="4849746"/>
              <a:ext cx="692846" cy="1518364"/>
            </a:xfrm>
            <a:prstGeom prst="rect">
              <a:avLst/>
            </a:prstGeom>
          </p:spPr>
        </p:pic>
        <p:sp>
          <p:nvSpPr>
            <p:cNvPr id="20" name="Rectangle 19">
              <a:extLst>
                <a:ext uri="{FF2B5EF4-FFF2-40B4-BE49-F238E27FC236}">
                  <a16:creationId xmlns:a16="http://schemas.microsoft.com/office/drawing/2014/main" id="{406608D3-E5AB-8AF0-4BF0-CE9D026E3DFC}"/>
                </a:ext>
              </a:extLst>
            </p:cNvPr>
            <p:cNvSpPr/>
            <p:nvPr/>
          </p:nvSpPr>
          <p:spPr>
            <a:xfrm>
              <a:off x="1268540" y="1897586"/>
              <a:ext cx="1505711" cy="954944"/>
            </a:xfrm>
            <a:prstGeom prst="rect">
              <a:avLst/>
            </a:prstGeom>
            <a:noFill/>
          </p:spPr>
          <p:txBody>
            <a:bodyPr wrap="none" lIns="68580" tIns="34290" rIns="68580" bIns="34290">
              <a:spAutoFit/>
            </a:bodyPr>
            <a:lstStyle/>
            <a:p>
              <a:r>
                <a:rPr lang="en-US" sz="4050">
                  <a:ln w="0"/>
                  <a:solidFill>
                    <a:srgbClr val="000000"/>
                  </a:solidFill>
                  <a:effectLst>
                    <a:outerShdw blurRad="38100" dist="19050" dir="2700000" algn="tl" rotWithShape="0">
                      <a:schemeClr val="dk1">
                        <a:alpha val="40000"/>
                      </a:schemeClr>
                    </a:outerShdw>
                  </a:effectLst>
                </a:rPr>
                <a:t>95%</a:t>
              </a:r>
            </a:p>
          </p:txBody>
        </p:sp>
        <p:sp>
          <p:nvSpPr>
            <p:cNvPr id="21" name="Rectangle 20">
              <a:extLst>
                <a:ext uri="{FF2B5EF4-FFF2-40B4-BE49-F238E27FC236}">
                  <a16:creationId xmlns:a16="http://schemas.microsoft.com/office/drawing/2014/main" id="{B8E2CA70-94FE-839C-8D49-CAF612726F52}"/>
                </a:ext>
              </a:extLst>
            </p:cNvPr>
            <p:cNvSpPr/>
            <p:nvPr/>
          </p:nvSpPr>
          <p:spPr>
            <a:xfrm>
              <a:off x="1280830" y="3480490"/>
              <a:ext cx="1505711" cy="954944"/>
            </a:xfrm>
            <a:prstGeom prst="rect">
              <a:avLst/>
            </a:prstGeom>
            <a:noFill/>
          </p:spPr>
          <p:txBody>
            <a:bodyPr wrap="none" lIns="68580" tIns="34290" rIns="68580" bIns="34290">
              <a:spAutoFit/>
            </a:bodyPr>
            <a:lstStyle/>
            <a:p>
              <a:r>
                <a:rPr lang="en-US" sz="4050">
                  <a:ln w="0"/>
                  <a:solidFill>
                    <a:srgbClr val="000000"/>
                  </a:solidFill>
                  <a:effectLst>
                    <a:outerShdw blurRad="38100" dist="19050" dir="2700000" algn="tl" rotWithShape="0">
                      <a:schemeClr val="dk1">
                        <a:alpha val="40000"/>
                      </a:schemeClr>
                    </a:outerShdw>
                  </a:effectLst>
                </a:rPr>
                <a:t>15%</a:t>
              </a:r>
            </a:p>
          </p:txBody>
        </p:sp>
        <p:sp>
          <p:nvSpPr>
            <p:cNvPr id="22" name="Rectangle 21">
              <a:extLst>
                <a:ext uri="{FF2B5EF4-FFF2-40B4-BE49-F238E27FC236}">
                  <a16:creationId xmlns:a16="http://schemas.microsoft.com/office/drawing/2014/main" id="{10E84373-72F4-ABF0-1C5C-CEECA67E7447}"/>
                </a:ext>
              </a:extLst>
            </p:cNvPr>
            <p:cNvSpPr/>
            <p:nvPr/>
          </p:nvSpPr>
          <p:spPr>
            <a:xfrm>
              <a:off x="1280830" y="5196585"/>
              <a:ext cx="1551248" cy="954944"/>
            </a:xfrm>
            <a:prstGeom prst="rect">
              <a:avLst/>
            </a:prstGeom>
            <a:noFill/>
          </p:spPr>
          <p:txBody>
            <a:bodyPr wrap="none" lIns="68580" tIns="34290" rIns="68580" bIns="34290">
              <a:spAutoFit/>
            </a:bodyPr>
            <a:lstStyle/>
            <a:p>
              <a:r>
                <a:rPr lang="en-US" sz="4050">
                  <a:ln w="0"/>
                  <a:solidFill>
                    <a:srgbClr val="000000"/>
                  </a:solidFill>
                  <a:effectLst>
                    <a:outerShdw blurRad="38100" dist="19050" dir="2700000" algn="tl" rotWithShape="0">
                      <a:schemeClr val="dk1">
                        <a:alpha val="40000"/>
                      </a:schemeClr>
                    </a:outerShdw>
                  </a:effectLst>
                </a:rPr>
                <a:t>&lt;1%</a:t>
              </a:r>
            </a:p>
          </p:txBody>
        </p:sp>
        <p:sp>
          <p:nvSpPr>
            <p:cNvPr id="23" name="Rectangle 22">
              <a:extLst>
                <a:ext uri="{FF2B5EF4-FFF2-40B4-BE49-F238E27FC236}">
                  <a16:creationId xmlns:a16="http://schemas.microsoft.com/office/drawing/2014/main" id="{8E1CD81B-5B75-9118-BD90-11FB78F191C5}"/>
                </a:ext>
              </a:extLst>
            </p:cNvPr>
            <p:cNvSpPr/>
            <p:nvPr/>
          </p:nvSpPr>
          <p:spPr>
            <a:xfrm>
              <a:off x="-2861281" y="2088386"/>
              <a:ext cx="2012675" cy="763956"/>
            </a:xfrm>
            <a:prstGeom prst="rect">
              <a:avLst/>
            </a:prstGeom>
          </p:spPr>
          <p:txBody>
            <a:bodyPr wrap="none">
              <a:spAutoFit/>
            </a:bodyPr>
            <a:lstStyle/>
            <a:p>
              <a:pPr algn="ctr" defTabSz="914378">
                <a:defRPr/>
              </a:pPr>
              <a:r>
                <a:rPr lang="en-US" sz="3000" b="1" dirty="0">
                  <a:solidFill>
                    <a:srgbClr val="C00000"/>
                  </a:solidFill>
                  <a:latin typeface="Arial" panose="020B0604020202020204" pitchFamily="34" charset="0"/>
                  <a:cs typeface="Arial" panose="020B0604020202020204" pitchFamily="34" charset="0"/>
                </a:rPr>
                <a:t>Azoles</a:t>
              </a:r>
              <a:r>
                <a:rPr lang="en-US" dirty="0">
                  <a:latin typeface="Arial" panose="020B0604020202020204" pitchFamily="34" charset="0"/>
                  <a:cs typeface="Arial" panose="020B0604020202020204" pitchFamily="34" charset="0"/>
                </a:rPr>
                <a:t> </a:t>
              </a:r>
            </a:p>
          </p:txBody>
        </p:sp>
        <p:sp>
          <p:nvSpPr>
            <p:cNvPr id="24" name="Rectangle 23">
              <a:extLst>
                <a:ext uri="{FF2B5EF4-FFF2-40B4-BE49-F238E27FC236}">
                  <a16:creationId xmlns:a16="http://schemas.microsoft.com/office/drawing/2014/main" id="{28C091CA-CB80-8720-D1A2-E97C2EAF3442}"/>
                </a:ext>
              </a:extLst>
            </p:cNvPr>
            <p:cNvSpPr/>
            <p:nvPr/>
          </p:nvSpPr>
          <p:spPr>
            <a:xfrm>
              <a:off x="-2861550" y="3629975"/>
              <a:ext cx="2678361" cy="763956"/>
            </a:xfrm>
            <a:prstGeom prst="rect">
              <a:avLst/>
            </a:prstGeom>
          </p:spPr>
          <p:txBody>
            <a:bodyPr wrap="none">
              <a:spAutoFit/>
            </a:bodyPr>
            <a:lstStyle/>
            <a:p>
              <a:pPr algn="ctr" defTabSz="914378">
                <a:defRPr/>
              </a:pPr>
              <a:r>
                <a:rPr lang="en-US" sz="3000" b="1">
                  <a:solidFill>
                    <a:srgbClr val="C00000"/>
                  </a:solidFill>
                  <a:latin typeface="Arial" panose="020B0604020202020204" pitchFamily="34" charset="0"/>
                  <a:cs typeface="Arial" panose="020B0604020202020204" pitchFamily="34" charset="0"/>
                </a:rPr>
                <a:t>Polyenes</a:t>
              </a:r>
              <a:r>
                <a:rPr lang="en-US" sz="3000">
                  <a:latin typeface="Arial" panose="020B0604020202020204" pitchFamily="34" charset="0"/>
                  <a:cs typeface="Arial" panose="020B0604020202020204" pitchFamily="34" charset="0"/>
                </a:rPr>
                <a:t> </a:t>
              </a:r>
            </a:p>
          </p:txBody>
        </p:sp>
        <p:sp>
          <p:nvSpPr>
            <p:cNvPr id="25" name="Rectangle 24">
              <a:extLst>
                <a:ext uri="{FF2B5EF4-FFF2-40B4-BE49-F238E27FC236}">
                  <a16:creationId xmlns:a16="http://schemas.microsoft.com/office/drawing/2014/main" id="{EAA1C47C-E7A0-B027-4D0D-3B76DFA72DD6}"/>
                </a:ext>
              </a:extLst>
            </p:cNvPr>
            <p:cNvSpPr/>
            <p:nvPr/>
          </p:nvSpPr>
          <p:spPr>
            <a:xfrm>
              <a:off x="-2830055" y="5196585"/>
              <a:ext cx="3953359" cy="1082270"/>
            </a:xfrm>
            <a:prstGeom prst="rect">
              <a:avLst/>
            </a:prstGeom>
          </p:spPr>
          <p:txBody>
            <a:bodyPr wrap="none">
              <a:spAutoFit/>
            </a:bodyPr>
            <a:lstStyle/>
            <a:p>
              <a:pPr defTabSz="914378">
                <a:defRPr/>
              </a:pPr>
              <a:r>
                <a:rPr lang="en-US" sz="3000" b="1">
                  <a:solidFill>
                    <a:srgbClr val="C00000"/>
                  </a:solidFill>
                  <a:latin typeface="Arial" panose="020B0604020202020204" pitchFamily="34" charset="0"/>
                  <a:cs typeface="Arial" panose="020B0604020202020204" pitchFamily="34" charset="0"/>
                </a:rPr>
                <a:t>Echinocandins</a:t>
              </a:r>
            </a:p>
            <a:p>
              <a:pPr defTabSz="914378">
                <a:defRPr/>
              </a:pPr>
              <a:r>
                <a:rPr lang="en-US" sz="1500" b="1">
                  <a:solidFill>
                    <a:srgbClr val="C00000"/>
                  </a:solidFill>
                  <a:latin typeface="Arial" panose="020B0604020202020204" pitchFamily="34" charset="0"/>
                  <a:cs typeface="Arial" panose="020B0604020202020204" pitchFamily="34" charset="0"/>
                </a:rPr>
                <a:t>(preferred treatment)</a:t>
              </a:r>
              <a:r>
                <a:rPr lang="en-US" sz="1500">
                  <a:solidFill>
                    <a:srgbClr val="C00000"/>
                  </a:solidFill>
                  <a:latin typeface="Arial" panose="020B0604020202020204" pitchFamily="34" charset="0"/>
                  <a:cs typeface="Arial" panose="020B0604020202020204" pitchFamily="34" charset="0"/>
                </a:rPr>
                <a:t> </a:t>
              </a:r>
            </a:p>
          </p:txBody>
        </p:sp>
      </p:grpSp>
      <p:sp>
        <p:nvSpPr>
          <p:cNvPr id="4" name="TextBox 3">
            <a:extLst>
              <a:ext uri="{FF2B5EF4-FFF2-40B4-BE49-F238E27FC236}">
                <a16:creationId xmlns:a16="http://schemas.microsoft.com/office/drawing/2014/main" id="{C6CCE568-D3EB-20FA-1687-AB6050D4686D}"/>
              </a:ext>
            </a:extLst>
          </p:cNvPr>
          <p:cNvSpPr txBox="1"/>
          <p:nvPr/>
        </p:nvSpPr>
        <p:spPr>
          <a:xfrm>
            <a:off x="6299375" y="4738753"/>
            <a:ext cx="2844625" cy="338554"/>
          </a:xfrm>
          <a:prstGeom prst="rect">
            <a:avLst/>
          </a:prstGeom>
          <a:noFill/>
        </p:spPr>
        <p:txBody>
          <a:bodyPr wrap="none" rtlCol="0">
            <a:spAutoFit/>
          </a:bodyPr>
          <a:lstStyle/>
          <a:p>
            <a:r>
              <a:rPr lang="en-US" sz="1600" dirty="0">
                <a:solidFill>
                  <a:schemeClr val="accent5"/>
                </a:solidFill>
                <a:latin typeface="Calibri" panose="020F0502020204030204" pitchFamily="34" charset="0"/>
              </a:rPr>
              <a:t>based on AR Lab Network data</a:t>
            </a:r>
          </a:p>
        </p:txBody>
      </p:sp>
    </p:spTree>
    <p:extLst>
      <p:ext uri="{BB962C8B-B14F-4D97-AF65-F5344CB8AC3E}">
        <p14:creationId xmlns:p14="http://schemas.microsoft.com/office/powerpoint/2010/main" val="341747610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D2CCB-D68A-2051-2FF7-496A36F3A32E}"/>
              </a:ext>
            </a:extLst>
          </p:cNvPr>
          <p:cNvSpPr>
            <a:spLocks noGrp="1"/>
          </p:cNvSpPr>
          <p:nvPr>
            <p:ph type="title"/>
          </p:nvPr>
        </p:nvSpPr>
        <p:spPr/>
        <p:txBody>
          <a:bodyPr anchor="b">
            <a:normAutofit/>
          </a:bodyPr>
          <a:lstStyle/>
          <a:p>
            <a:pPr algn="l"/>
            <a:r>
              <a:rPr lang="en-US" sz="3200" b="1" i="1" dirty="0">
                <a:latin typeface="Calibri" pitchFamily="34" charset="0"/>
              </a:rPr>
              <a:t>C. auris </a:t>
            </a:r>
            <a:r>
              <a:rPr lang="en-US" sz="3200" b="1" dirty="0">
                <a:latin typeface="Calibri" pitchFamily="34" charset="0"/>
              </a:rPr>
              <a:t>breakpoints</a:t>
            </a:r>
            <a:endParaRPr lang="en-US" sz="3200" b="1" dirty="0"/>
          </a:p>
        </p:txBody>
      </p:sp>
      <p:graphicFrame>
        <p:nvGraphicFramePr>
          <p:cNvPr id="5" name="Content Placeholder 2">
            <a:extLst>
              <a:ext uri="{FF2B5EF4-FFF2-40B4-BE49-F238E27FC236}">
                <a16:creationId xmlns:a16="http://schemas.microsoft.com/office/drawing/2014/main" id="{D3804418-9C47-CB37-EC42-8AA71BFD56E9}"/>
              </a:ext>
              <a:ext uri="{C183D7F6-B498-43B3-948B-1728B52AA6E4}">
                <adec:decorative xmlns:adec="http://schemas.microsoft.com/office/drawing/2017/decorative" val="1"/>
              </a:ext>
            </a:extLst>
          </p:cNvPr>
          <p:cNvGraphicFramePr>
            <a:graphicFrameLocks noGrp="1"/>
          </p:cNvGraphicFramePr>
          <p:nvPr>
            <p:ph idx="4294967295"/>
            <p:extLst>
              <p:ext uri="{D42A27DB-BD31-4B8C-83A1-F6EECF244321}">
                <p14:modId xmlns:p14="http://schemas.microsoft.com/office/powerpoint/2010/main" val="290990868"/>
              </p:ext>
            </p:extLst>
          </p:nvPr>
        </p:nvGraphicFramePr>
        <p:xfrm>
          <a:off x="628650" y="1339850"/>
          <a:ext cx="7886700" cy="3268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658482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9C47E-9FC8-B811-0D95-C3FEE9FFE2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33782D-4C66-255D-EDA6-F69C81A7B0E4}"/>
              </a:ext>
            </a:extLst>
          </p:cNvPr>
          <p:cNvSpPr>
            <a:spLocks noGrp="1"/>
          </p:cNvSpPr>
          <p:nvPr>
            <p:ph type="title"/>
          </p:nvPr>
        </p:nvSpPr>
        <p:spPr/>
        <p:txBody>
          <a:bodyPr lIns="91440" tIns="45720" rIns="91440" bIns="45720" anchor="b" anchorCtr="0"/>
          <a:lstStyle/>
          <a:p>
            <a:r>
              <a:rPr lang="en-US" sz="3200" dirty="0">
                <a:latin typeface="Calibri"/>
                <a:ea typeface="Calibri"/>
                <a:cs typeface="Calibri"/>
              </a:rPr>
              <a:t>Knowledge Check Question</a:t>
            </a:r>
            <a:r>
              <a:rPr lang="en-US" sz="3200" dirty="0">
                <a:solidFill>
                  <a:schemeClr val="bg1"/>
                </a:solidFill>
                <a:latin typeface="Calibri"/>
                <a:ea typeface="Calibri"/>
                <a:cs typeface="Calibri"/>
              </a:rPr>
              <a:t>1</a:t>
            </a:r>
            <a:r>
              <a:rPr lang="en-US" dirty="0">
                <a:latin typeface="Calibri"/>
                <a:ea typeface="Calibri"/>
                <a:cs typeface="Calibri"/>
              </a:rPr>
              <a:t> </a:t>
            </a:r>
          </a:p>
        </p:txBody>
      </p:sp>
      <p:sp>
        <p:nvSpPr>
          <p:cNvPr id="3" name="Text Placeholder 2">
            <a:extLst>
              <a:ext uri="{FF2B5EF4-FFF2-40B4-BE49-F238E27FC236}">
                <a16:creationId xmlns:a16="http://schemas.microsoft.com/office/drawing/2014/main" id="{F67630F2-F18F-6BE6-C1AB-5698458451CA}"/>
              </a:ext>
            </a:extLst>
          </p:cNvPr>
          <p:cNvSpPr>
            <a:spLocks noGrp="1"/>
          </p:cNvSpPr>
          <p:nvPr>
            <p:ph type="body" sz="quarter" idx="10"/>
          </p:nvPr>
        </p:nvSpPr>
        <p:spPr>
          <a:xfrm>
            <a:off x="457201" y="1358901"/>
            <a:ext cx="8229599" cy="3316288"/>
          </a:xfrm>
        </p:spPr>
        <p:txBody>
          <a:bodyPr/>
          <a:lstStyle/>
          <a:p>
            <a:pPr marL="0" indent="0">
              <a:buNone/>
            </a:pPr>
            <a:r>
              <a:rPr lang="en-US" sz="2400" i="1" dirty="0">
                <a:solidFill>
                  <a:srgbClr val="000000"/>
                </a:solidFill>
                <a:latin typeface="Calibri"/>
                <a:ea typeface="Calibri"/>
                <a:cs typeface="Calibri"/>
              </a:rPr>
              <a:t>C. auris</a:t>
            </a:r>
            <a:r>
              <a:rPr lang="en-US" sz="2400" dirty="0">
                <a:solidFill>
                  <a:srgbClr val="000000"/>
                </a:solidFill>
                <a:latin typeface="Calibri"/>
                <a:ea typeface="Calibri"/>
                <a:cs typeface="Calibri"/>
              </a:rPr>
              <a:t> is most often resistant to which type of antifungal?</a:t>
            </a:r>
          </a:p>
          <a:p>
            <a:pPr marL="857250" lvl="1" indent="-457200">
              <a:buAutoNum type="alphaLcParenR"/>
            </a:pPr>
            <a:r>
              <a:rPr lang="en-US" sz="2100" dirty="0">
                <a:solidFill>
                  <a:srgbClr val="000000"/>
                </a:solidFill>
                <a:latin typeface="Calibri"/>
                <a:ea typeface="Calibri"/>
                <a:cs typeface="Calibri"/>
              </a:rPr>
              <a:t>fluconazole </a:t>
            </a:r>
            <a:endParaRPr lang="en-US" sz="4050" dirty="0">
              <a:solidFill>
                <a:srgbClr val="000000"/>
              </a:solidFill>
              <a:latin typeface="Calibri"/>
              <a:ea typeface="Calibri"/>
              <a:cs typeface="Calibri"/>
            </a:endParaRPr>
          </a:p>
          <a:p>
            <a:pPr marL="857250" lvl="1" indent="-457200">
              <a:buAutoNum type="alphaLcParenR"/>
            </a:pPr>
            <a:r>
              <a:rPr lang="en-US" sz="2100" dirty="0">
                <a:solidFill>
                  <a:srgbClr val="000000"/>
                </a:solidFill>
                <a:latin typeface="Calibri"/>
                <a:ea typeface="Calibri"/>
                <a:cs typeface="Calibri"/>
              </a:rPr>
              <a:t>amphotericin B </a:t>
            </a:r>
            <a:endParaRPr lang="en-US" sz="4050" dirty="0">
              <a:solidFill>
                <a:srgbClr val="000000"/>
              </a:solidFill>
              <a:latin typeface="Calibri"/>
              <a:ea typeface="Calibri"/>
              <a:cs typeface="Calibri"/>
            </a:endParaRPr>
          </a:p>
          <a:p>
            <a:pPr marL="857250" lvl="1" indent="-457200">
              <a:buAutoNum type="alphaLcParenR"/>
            </a:pPr>
            <a:r>
              <a:rPr lang="en-US" sz="2100" dirty="0">
                <a:solidFill>
                  <a:srgbClr val="000000"/>
                </a:solidFill>
                <a:latin typeface="Calibri"/>
                <a:ea typeface="Calibri"/>
                <a:cs typeface="Calibri"/>
              </a:rPr>
              <a:t>echinocandins </a:t>
            </a:r>
            <a:endParaRPr lang="en-US" sz="4050" dirty="0">
              <a:solidFill>
                <a:srgbClr val="000000"/>
              </a:solidFill>
              <a:latin typeface="Calibri"/>
              <a:ea typeface="Calibri"/>
              <a:cs typeface="Calibri"/>
            </a:endParaRPr>
          </a:p>
          <a:p>
            <a:pPr marL="857250" lvl="1" indent="-457200">
              <a:buAutoNum type="alphaLcParenR"/>
            </a:pPr>
            <a:r>
              <a:rPr lang="en-US" sz="2100" dirty="0">
                <a:solidFill>
                  <a:srgbClr val="000000"/>
                </a:solidFill>
                <a:latin typeface="Calibri"/>
                <a:ea typeface="Calibri"/>
                <a:cs typeface="Calibri"/>
              </a:rPr>
              <a:t>flucytosine </a:t>
            </a:r>
            <a:endParaRPr lang="en-US" sz="4050" dirty="0">
              <a:solidFill>
                <a:srgbClr val="000000"/>
              </a:solidFill>
              <a:latin typeface="Calibri"/>
              <a:ea typeface="Calibri"/>
              <a:cs typeface="Calibri"/>
            </a:endParaRPr>
          </a:p>
        </p:txBody>
      </p:sp>
      <p:sp>
        <p:nvSpPr>
          <p:cNvPr id="4" name="TextBox 3">
            <a:extLst>
              <a:ext uri="{FF2B5EF4-FFF2-40B4-BE49-F238E27FC236}">
                <a16:creationId xmlns:a16="http://schemas.microsoft.com/office/drawing/2014/main" id="{D5C89316-C3D5-59FB-015F-8E7B52971AB8}"/>
              </a:ext>
            </a:extLst>
          </p:cNvPr>
          <p:cNvSpPr txBox="1"/>
          <p:nvPr/>
        </p:nvSpPr>
        <p:spPr>
          <a:xfrm>
            <a:off x="1106632" y="4312227"/>
            <a:ext cx="498763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000000"/>
                </a:solidFill>
                <a:latin typeface="Calibri"/>
                <a:ea typeface="Calibri"/>
                <a:cs typeface="Calibri"/>
              </a:rPr>
              <a:t>Correct answer:</a:t>
            </a:r>
            <a:r>
              <a:rPr lang="en-US" sz="2000" dirty="0">
                <a:solidFill>
                  <a:srgbClr val="000000"/>
                </a:solidFill>
                <a:latin typeface="Calibri"/>
                <a:ea typeface="Calibri"/>
                <a:cs typeface="Calibri"/>
              </a:rPr>
              <a:t> a) fluconazole</a:t>
            </a:r>
            <a:endParaRPr lang="en-US" sz="2000"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1360396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85BE9BE-8836-9FCE-E16F-65CB6E24A3DD}"/>
              </a:ext>
            </a:extLst>
          </p:cNvPr>
          <p:cNvSpPr>
            <a:spLocks noGrp="1"/>
          </p:cNvSpPr>
          <p:nvPr>
            <p:ph type="title"/>
          </p:nvPr>
        </p:nvSpPr>
        <p:spPr>
          <a:xfrm>
            <a:off x="182195" y="770920"/>
            <a:ext cx="3890490" cy="903255"/>
          </a:xfrm>
        </p:spPr>
        <p:txBody>
          <a:bodyPr lIns="91440" tIns="45720" rIns="91440" bIns="45720" anchor="b" anchorCtr="0"/>
          <a:lstStyle/>
          <a:p>
            <a:pPr algn="ctr"/>
            <a:r>
              <a:rPr lang="en-US" sz="3200" dirty="0">
                <a:solidFill>
                  <a:schemeClr val="tx1">
                    <a:lumMod val="75000"/>
                  </a:schemeClr>
                </a:solidFill>
                <a:latin typeface="Calibri"/>
                <a:ea typeface="Calibri"/>
                <a:cs typeface="Calibri"/>
              </a:rPr>
              <a:t> First Case of Pan-resistant </a:t>
            </a:r>
            <a:r>
              <a:rPr lang="en-US" sz="3200" i="1" dirty="0">
                <a:solidFill>
                  <a:schemeClr val="tx1">
                    <a:lumMod val="75000"/>
                  </a:schemeClr>
                </a:solidFill>
                <a:latin typeface="Calibri"/>
                <a:ea typeface="Calibri"/>
                <a:cs typeface="Calibri"/>
              </a:rPr>
              <a:t>C. auris</a:t>
            </a:r>
            <a:endParaRPr lang="en-US" sz="3200" dirty="0">
              <a:solidFill>
                <a:schemeClr val="tx1">
                  <a:lumMod val="75000"/>
                </a:schemeClr>
              </a:solidFill>
              <a:latin typeface="Calibri"/>
              <a:ea typeface="Calibri"/>
              <a:cs typeface="Calibri"/>
            </a:endParaRPr>
          </a:p>
        </p:txBody>
      </p:sp>
      <p:graphicFrame>
        <p:nvGraphicFramePr>
          <p:cNvPr id="6" name="Diagram 5">
            <a:extLst>
              <a:ext uri="{FF2B5EF4-FFF2-40B4-BE49-F238E27FC236}">
                <a16:creationId xmlns:a16="http://schemas.microsoft.com/office/drawing/2014/main" id="{9CB7F123-2D01-BD3E-F9C7-5A7FEB5C09A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80874688"/>
              </p:ext>
            </p:extLst>
          </p:nvPr>
        </p:nvGraphicFramePr>
        <p:xfrm>
          <a:off x="4337131" y="769559"/>
          <a:ext cx="4454726" cy="36043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Clip of a 2019 MMWR report of Candida auris Isolates Resistant to Three Classes of Antifungal Medications">
            <a:extLst>
              <a:ext uri="{FF2B5EF4-FFF2-40B4-BE49-F238E27FC236}">
                <a16:creationId xmlns:a16="http://schemas.microsoft.com/office/drawing/2014/main" id="{27100818-0E73-6A43-140B-22A6664771B2}"/>
              </a:ext>
            </a:extLst>
          </p:cNvPr>
          <p:cNvPicPr>
            <a:picLocks noChangeAspect="1"/>
          </p:cNvPicPr>
          <p:nvPr/>
        </p:nvPicPr>
        <p:blipFill rotWithShape="1">
          <a:blip r:embed="rId8"/>
          <a:srcRect b="75242"/>
          <a:stretch/>
        </p:blipFill>
        <p:spPr>
          <a:xfrm>
            <a:off x="182043" y="2411502"/>
            <a:ext cx="4019541" cy="1324486"/>
          </a:xfrm>
          <a:prstGeom prst="rect">
            <a:avLst/>
          </a:prstGeom>
        </p:spPr>
      </p:pic>
    </p:spTree>
    <p:extLst>
      <p:ext uri="{BB962C8B-B14F-4D97-AF65-F5344CB8AC3E}">
        <p14:creationId xmlns:p14="http://schemas.microsoft.com/office/powerpoint/2010/main" val="58593885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3F9A8-4DD0-9FF5-9CD5-0FFADE80BD5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9B40F63-D97B-C815-B25D-18AB8C9A09FE}"/>
              </a:ext>
              <a:ext uri="{C183D7F6-B498-43B3-948B-1728B52AA6E4}">
                <adec:decorative xmlns:adec="http://schemas.microsoft.com/office/drawing/2017/decorative" val="1"/>
              </a:ext>
            </a:extLst>
          </p:cNvPr>
          <p:cNvSpPr>
            <a:spLocks noGrp="1"/>
          </p:cNvSpPr>
          <p:nvPr>
            <p:ph type="title"/>
          </p:nvPr>
        </p:nvSpPr>
        <p:spPr>
          <a:xfrm>
            <a:off x="226544" y="841249"/>
            <a:ext cx="4303734" cy="1305128"/>
          </a:xfrm>
        </p:spPr>
        <p:txBody>
          <a:bodyPr lIns="91440" tIns="45720" rIns="91440" bIns="45720" anchor="b" anchorCtr="0"/>
          <a:lstStyle/>
          <a:p>
            <a:r>
              <a:rPr lang="en-US" sz="3200" dirty="0">
                <a:solidFill>
                  <a:schemeClr val="tx1">
                    <a:lumMod val="75000"/>
                  </a:schemeClr>
                </a:solidFill>
                <a:latin typeface="Calibri"/>
                <a:ea typeface="Calibri"/>
                <a:cs typeface="Calibri"/>
              </a:rPr>
              <a:t>Clusters of echinocandin-resistant </a:t>
            </a:r>
            <a:r>
              <a:rPr lang="en-US" sz="3200" i="1" dirty="0">
                <a:solidFill>
                  <a:schemeClr val="tx1">
                    <a:lumMod val="75000"/>
                  </a:schemeClr>
                </a:solidFill>
                <a:latin typeface="Calibri"/>
                <a:ea typeface="Calibri"/>
                <a:cs typeface="Calibri"/>
              </a:rPr>
              <a:t>C. auris</a:t>
            </a:r>
            <a:endParaRPr lang="en-US" sz="3200" dirty="0">
              <a:solidFill>
                <a:schemeClr val="tx1">
                  <a:lumMod val="75000"/>
                </a:schemeClr>
              </a:solidFill>
              <a:latin typeface="Calibri"/>
              <a:ea typeface="Calibri"/>
              <a:cs typeface="Calibri"/>
            </a:endParaRPr>
          </a:p>
        </p:txBody>
      </p:sp>
      <p:graphicFrame>
        <p:nvGraphicFramePr>
          <p:cNvPr id="3" name="Diagram 2">
            <a:extLst>
              <a:ext uri="{FF2B5EF4-FFF2-40B4-BE49-F238E27FC236}">
                <a16:creationId xmlns:a16="http://schemas.microsoft.com/office/drawing/2014/main" id="{E908E4A2-E84C-C34D-9FF3-EA23A7E037E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57067384"/>
              </p:ext>
            </p:extLst>
          </p:nvPr>
        </p:nvGraphicFramePr>
        <p:xfrm>
          <a:off x="4530278" y="936456"/>
          <a:ext cx="4454726" cy="2158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BB7D54BD-D691-E5E9-6332-7149EA713241}"/>
              </a:ext>
              <a:ext uri="{C183D7F6-B498-43B3-948B-1728B52AA6E4}">
                <adec:decorative xmlns:adec="http://schemas.microsoft.com/office/drawing/2017/decorative" val="1"/>
              </a:ext>
            </a:extLst>
          </p:cNvPr>
          <p:cNvPicPr>
            <a:picLocks noChangeAspect="1"/>
          </p:cNvPicPr>
          <p:nvPr/>
        </p:nvPicPr>
        <p:blipFill>
          <a:blip r:embed="rId8"/>
          <a:srcRect r="4549" b="24179"/>
          <a:stretch>
            <a:fillRect/>
          </a:stretch>
        </p:blipFill>
        <p:spPr>
          <a:xfrm>
            <a:off x="242379" y="2342910"/>
            <a:ext cx="4085508" cy="1508856"/>
          </a:xfrm>
          <a:prstGeom prst="rect">
            <a:avLst/>
          </a:prstGeom>
        </p:spPr>
      </p:pic>
      <p:pic>
        <p:nvPicPr>
          <p:cNvPr id="8" name="Picture 7">
            <a:extLst>
              <a:ext uri="{FF2B5EF4-FFF2-40B4-BE49-F238E27FC236}">
                <a16:creationId xmlns:a16="http://schemas.microsoft.com/office/drawing/2014/main" id="{231B08E6-E11E-C700-9596-AC4C66AE3D5C}"/>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4961207" y="3281889"/>
            <a:ext cx="1518378" cy="1760350"/>
          </a:xfrm>
          <a:prstGeom prst="rect">
            <a:avLst/>
          </a:prstGeom>
        </p:spPr>
      </p:pic>
      <p:pic>
        <p:nvPicPr>
          <p:cNvPr id="9" name="Picture 8">
            <a:extLst>
              <a:ext uri="{FF2B5EF4-FFF2-40B4-BE49-F238E27FC236}">
                <a16:creationId xmlns:a16="http://schemas.microsoft.com/office/drawing/2014/main" id="{F91D496B-8749-2BB0-F7F1-22AE82BD9741}"/>
              </a:ext>
              <a:ext uri="{C183D7F6-B498-43B3-948B-1728B52AA6E4}">
                <adec:decorative xmlns:adec="http://schemas.microsoft.com/office/drawing/2017/decorative" val="1"/>
              </a:ext>
            </a:extLst>
          </p:cNvPr>
          <p:cNvPicPr>
            <a:picLocks noChangeAspect="1"/>
          </p:cNvPicPr>
          <p:nvPr/>
        </p:nvPicPr>
        <p:blipFill>
          <a:blip r:embed="rId10"/>
          <a:srcRect r="9442"/>
          <a:stretch>
            <a:fillRect/>
          </a:stretch>
        </p:blipFill>
        <p:spPr>
          <a:xfrm>
            <a:off x="6780862" y="3345757"/>
            <a:ext cx="1868481" cy="1558088"/>
          </a:xfrm>
          <a:prstGeom prst="rect">
            <a:avLst/>
          </a:prstGeom>
        </p:spPr>
      </p:pic>
      <p:sp>
        <p:nvSpPr>
          <p:cNvPr id="12" name="TextBox 11">
            <a:extLst>
              <a:ext uri="{FF2B5EF4-FFF2-40B4-BE49-F238E27FC236}">
                <a16:creationId xmlns:a16="http://schemas.microsoft.com/office/drawing/2014/main" id="{D33A93F9-C76E-A987-C1E6-5939DB4C1E96}"/>
              </a:ext>
              <a:ext uri="{C183D7F6-B498-43B3-948B-1728B52AA6E4}">
                <adec:decorative xmlns:adec="http://schemas.microsoft.com/office/drawing/2017/decorative" val="1"/>
              </a:ext>
            </a:extLst>
          </p:cNvPr>
          <p:cNvSpPr txBox="1"/>
          <p:nvPr/>
        </p:nvSpPr>
        <p:spPr>
          <a:xfrm>
            <a:off x="4863606" y="4330264"/>
            <a:ext cx="714699" cy="307777"/>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r>
              <a:rPr lang="en-US" sz="1400" b="1">
                <a:solidFill>
                  <a:schemeClr val="tx1">
                    <a:lumMod val="76000"/>
                  </a:schemeClr>
                </a:solidFill>
                <a:latin typeface="Calibri"/>
                <a:ea typeface="Calibri"/>
                <a:cs typeface="Calibri"/>
              </a:rPr>
              <a:t>3 cases</a:t>
            </a:r>
          </a:p>
        </p:txBody>
      </p:sp>
      <p:sp>
        <p:nvSpPr>
          <p:cNvPr id="15" name="TextBox 14">
            <a:extLst>
              <a:ext uri="{FF2B5EF4-FFF2-40B4-BE49-F238E27FC236}">
                <a16:creationId xmlns:a16="http://schemas.microsoft.com/office/drawing/2014/main" id="{CB50E017-4447-9C90-A6B4-C5DAC2819EBD}"/>
              </a:ext>
              <a:ext uri="{C183D7F6-B498-43B3-948B-1728B52AA6E4}">
                <adec:decorative xmlns:adec="http://schemas.microsoft.com/office/drawing/2017/decorative" val="1"/>
              </a:ext>
            </a:extLst>
          </p:cNvPr>
          <p:cNvSpPr txBox="1"/>
          <p:nvPr/>
        </p:nvSpPr>
        <p:spPr>
          <a:xfrm>
            <a:off x="6856343" y="4383645"/>
            <a:ext cx="822529" cy="307777"/>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r>
              <a:rPr lang="en-US" sz="1400" b="1">
                <a:solidFill>
                  <a:schemeClr val="tx1">
                    <a:lumMod val="76000"/>
                  </a:schemeClr>
                </a:solidFill>
                <a:latin typeface="Calibri"/>
                <a:ea typeface="Calibri"/>
                <a:cs typeface="Calibri"/>
              </a:rPr>
              <a:t>7 cases</a:t>
            </a:r>
            <a:endParaRPr lang="en-US" sz="1400" b="1">
              <a:solidFill>
                <a:schemeClr val="tx1">
                  <a:lumMod val="76000"/>
                </a:schemeClr>
              </a:solidFill>
            </a:endParaRPr>
          </a:p>
        </p:txBody>
      </p:sp>
    </p:spTree>
    <p:extLst>
      <p:ext uri="{BB962C8B-B14F-4D97-AF65-F5344CB8AC3E}">
        <p14:creationId xmlns:p14="http://schemas.microsoft.com/office/powerpoint/2010/main" val="64680364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037EB-75A5-085B-A7A8-F1A45072DD6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D4313C5-48F9-86D2-A441-B324BDD6993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58578" y="4161967"/>
            <a:ext cx="1541682" cy="775554"/>
          </a:xfrm>
          <a:prstGeom prst="rect">
            <a:avLst/>
          </a:prstGeom>
        </p:spPr>
      </p:pic>
      <p:sp>
        <p:nvSpPr>
          <p:cNvPr id="2" name="Title 1">
            <a:extLst>
              <a:ext uri="{FF2B5EF4-FFF2-40B4-BE49-F238E27FC236}">
                <a16:creationId xmlns:a16="http://schemas.microsoft.com/office/drawing/2014/main" id="{626B9EF6-8301-BB24-C56C-EF6CC48083AD}"/>
              </a:ext>
              <a:ext uri="{C183D7F6-B498-43B3-948B-1728B52AA6E4}">
                <adec:decorative xmlns:adec="http://schemas.microsoft.com/office/drawing/2017/decorative" val="1"/>
              </a:ext>
            </a:extLst>
          </p:cNvPr>
          <p:cNvSpPr>
            <a:spLocks noGrp="1"/>
          </p:cNvSpPr>
          <p:nvPr>
            <p:ph type="title"/>
          </p:nvPr>
        </p:nvSpPr>
        <p:spPr>
          <a:xfrm>
            <a:off x="158578" y="205979"/>
            <a:ext cx="8508562" cy="857250"/>
          </a:xfrm>
        </p:spPr>
        <p:txBody>
          <a:bodyPr lIns="91440" tIns="45720" rIns="91440" bIns="45720" anchor="b" anchorCtr="0"/>
          <a:lstStyle/>
          <a:p>
            <a:r>
              <a:rPr lang="en-US" sz="3100" dirty="0">
                <a:solidFill>
                  <a:schemeClr val="tx1">
                    <a:lumMod val="75000"/>
                  </a:schemeClr>
                </a:solidFill>
                <a:latin typeface="Calibri"/>
                <a:ea typeface="Calibri"/>
                <a:cs typeface="Calibri"/>
              </a:rPr>
              <a:t>Increase in echinocandin-resistant </a:t>
            </a:r>
            <a:r>
              <a:rPr lang="en-US" sz="3100" i="1" dirty="0">
                <a:solidFill>
                  <a:schemeClr val="tx1">
                    <a:lumMod val="75000"/>
                  </a:schemeClr>
                </a:solidFill>
                <a:latin typeface="Calibri"/>
                <a:ea typeface="Calibri"/>
                <a:cs typeface="Calibri"/>
              </a:rPr>
              <a:t>C. auris </a:t>
            </a:r>
            <a:r>
              <a:rPr lang="en-US" sz="3100" dirty="0">
                <a:solidFill>
                  <a:schemeClr val="tx1">
                    <a:lumMod val="75000"/>
                  </a:schemeClr>
                </a:solidFill>
                <a:latin typeface="Calibri"/>
                <a:ea typeface="Calibri"/>
                <a:cs typeface="Calibri"/>
              </a:rPr>
              <a:t>Isolates </a:t>
            </a:r>
            <a:br>
              <a:rPr lang="en-US" sz="3100" dirty="0">
                <a:latin typeface="Calibri"/>
                <a:ea typeface="Calibri"/>
                <a:cs typeface="Calibri"/>
              </a:rPr>
            </a:br>
            <a:r>
              <a:rPr lang="en-US" sz="2400" dirty="0">
                <a:solidFill>
                  <a:schemeClr val="tx1">
                    <a:lumMod val="75000"/>
                  </a:schemeClr>
                </a:solidFill>
                <a:latin typeface="Calibri"/>
                <a:ea typeface="Calibri"/>
                <a:cs typeface="Calibri"/>
              </a:rPr>
              <a:t>through CDC's AR Lab Network, 2016</a:t>
            </a:r>
            <a:r>
              <a:rPr lang="en-US" sz="2400" dirty="0">
                <a:solidFill>
                  <a:schemeClr val="tx1">
                    <a:lumMod val="75000"/>
                  </a:schemeClr>
                </a:solidFill>
                <a:latin typeface="Calibri"/>
                <a:ea typeface="Calibri"/>
                <a:cs typeface="Arial"/>
              </a:rPr>
              <a:t>–</a:t>
            </a:r>
            <a:r>
              <a:rPr lang="en-US" sz="2400" dirty="0">
                <a:solidFill>
                  <a:schemeClr val="tx1">
                    <a:lumMod val="75000"/>
                  </a:schemeClr>
                </a:solidFill>
                <a:latin typeface="Calibri"/>
                <a:ea typeface="Calibri"/>
                <a:cs typeface="Calibri"/>
              </a:rPr>
              <a:t>2024</a:t>
            </a:r>
            <a:endParaRPr lang="en-US" sz="2400" i="1" dirty="0">
              <a:solidFill>
                <a:schemeClr val="tx1">
                  <a:lumMod val="75000"/>
                </a:schemeClr>
              </a:solidFill>
              <a:ea typeface="Calibri"/>
              <a:cs typeface="Calibri"/>
            </a:endParaRPr>
          </a:p>
        </p:txBody>
      </p:sp>
      <p:graphicFrame>
        <p:nvGraphicFramePr>
          <p:cNvPr id="3" name="Chart 2">
            <a:extLst>
              <a:ext uri="{FF2B5EF4-FFF2-40B4-BE49-F238E27FC236}">
                <a16:creationId xmlns:a16="http://schemas.microsoft.com/office/drawing/2014/main" id="{A91F4567-69BE-2500-FEB6-280B73F46FDA}"/>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556363844"/>
              </p:ext>
            </p:extLst>
          </p:nvPr>
        </p:nvGraphicFramePr>
        <p:xfrm>
          <a:off x="362465" y="1174922"/>
          <a:ext cx="8419070" cy="35783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7454273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442F7-0922-E575-3969-3C9C24E02FC0}"/>
              </a:ext>
              <a:ext uri="{C183D7F6-B498-43B3-948B-1728B52AA6E4}">
                <adec:decorative xmlns:adec="http://schemas.microsoft.com/office/drawing/2017/decorative" val="0"/>
              </a:ext>
            </a:extLst>
          </p:cNvPr>
          <p:cNvSpPr>
            <a:spLocks noGrp="1"/>
          </p:cNvSpPr>
          <p:nvPr>
            <p:ph type="title"/>
          </p:nvPr>
        </p:nvSpPr>
        <p:spPr>
          <a:xfrm>
            <a:off x="457200" y="205979"/>
            <a:ext cx="8229600" cy="675124"/>
          </a:xfrm>
        </p:spPr>
        <p:txBody>
          <a:bodyPr lIns="91440" tIns="45720" rIns="91440" bIns="45720" anchor="b" anchorCtr="0"/>
          <a:lstStyle/>
          <a:p>
            <a:r>
              <a:rPr lang="en-US" dirty="0">
                <a:latin typeface="Calibri"/>
                <a:ea typeface="Calibri"/>
                <a:cs typeface="Calibri"/>
              </a:rPr>
              <a:t>Epidemiologic Characteristics of Recent </a:t>
            </a:r>
            <a:r>
              <a:rPr lang="en-US" dirty="0" err="1">
                <a:latin typeface="Calibri"/>
                <a:ea typeface="Calibri"/>
                <a:cs typeface="Calibri"/>
              </a:rPr>
              <a:t>ech</a:t>
            </a:r>
            <a:r>
              <a:rPr lang="en-US" dirty="0">
                <a:latin typeface="Calibri"/>
                <a:ea typeface="Calibri"/>
                <a:cs typeface="Calibri"/>
              </a:rPr>
              <a:t>-r Cases</a:t>
            </a:r>
            <a:endParaRPr lang="en-US" dirty="0"/>
          </a:p>
        </p:txBody>
      </p:sp>
      <p:sp>
        <p:nvSpPr>
          <p:cNvPr id="3" name="Text Placeholder 2">
            <a:extLst>
              <a:ext uri="{FF2B5EF4-FFF2-40B4-BE49-F238E27FC236}">
                <a16:creationId xmlns:a16="http://schemas.microsoft.com/office/drawing/2014/main" id="{0C75307A-E1AB-2582-28F0-F9993985A185}"/>
              </a:ext>
              <a:ext uri="{C183D7F6-B498-43B3-948B-1728B52AA6E4}">
                <adec:decorative xmlns:adec="http://schemas.microsoft.com/office/drawing/2017/decorative" val="0"/>
              </a:ext>
            </a:extLst>
          </p:cNvPr>
          <p:cNvSpPr>
            <a:spLocks noGrp="1"/>
          </p:cNvSpPr>
          <p:nvPr>
            <p:ph type="body" sz="quarter" idx="10"/>
          </p:nvPr>
        </p:nvSpPr>
        <p:spPr>
          <a:xfrm>
            <a:off x="457200" y="1014205"/>
            <a:ext cx="8229600" cy="423795"/>
          </a:xfrm>
        </p:spPr>
        <p:txBody>
          <a:bodyPr/>
          <a:lstStyle/>
          <a:p>
            <a:pPr marL="0" indent="0">
              <a:buNone/>
            </a:pPr>
            <a:r>
              <a:rPr lang="en-US" dirty="0">
                <a:solidFill>
                  <a:srgbClr val="000000"/>
                </a:solidFill>
              </a:rPr>
              <a:t>Among 93 cases (August 2023–December 2024):</a:t>
            </a:r>
          </a:p>
          <a:p>
            <a:endParaRPr lang="en-US" dirty="0">
              <a:solidFill>
                <a:srgbClr val="000000"/>
              </a:solidFill>
            </a:endParaRPr>
          </a:p>
        </p:txBody>
      </p:sp>
      <p:pic>
        <p:nvPicPr>
          <p:cNvPr id="6" name="Graphic 5">
            <a:extLst>
              <a:ext uri="{FF2B5EF4-FFF2-40B4-BE49-F238E27FC236}">
                <a16:creationId xmlns:a16="http://schemas.microsoft.com/office/drawing/2014/main" id="{640E1553-3C98-4F14-CBFA-10C083BE34F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82634" y="1783612"/>
            <a:ext cx="778972" cy="788393"/>
          </a:xfrm>
          <a:prstGeom prst="rect">
            <a:avLst/>
          </a:prstGeom>
        </p:spPr>
      </p:pic>
      <p:sp>
        <p:nvSpPr>
          <p:cNvPr id="7" name="TextBox 6">
            <a:extLst>
              <a:ext uri="{FF2B5EF4-FFF2-40B4-BE49-F238E27FC236}">
                <a16:creationId xmlns:a16="http://schemas.microsoft.com/office/drawing/2014/main" id="{59F2152F-3E40-1272-01A3-65990DC6EA64}"/>
              </a:ext>
              <a:ext uri="{C183D7F6-B498-43B3-948B-1728B52AA6E4}">
                <adec:decorative xmlns:adec="http://schemas.microsoft.com/office/drawing/2017/decorative" val="0"/>
              </a:ext>
            </a:extLst>
          </p:cNvPr>
          <p:cNvSpPr txBox="1"/>
          <p:nvPr/>
        </p:nvSpPr>
        <p:spPr>
          <a:xfrm>
            <a:off x="556107" y="1784281"/>
            <a:ext cx="3195638" cy="923330"/>
          </a:xfrm>
          <a:prstGeom prst="rect">
            <a:avLst/>
          </a:prstGeom>
          <a:noFill/>
        </p:spPr>
        <p:txBody>
          <a:bodyPr wrap="square" lIns="91440" tIns="45720" rIns="91440" bIns="45720" rtlCol="0" anchor="t">
            <a:spAutoFit/>
          </a:bodyPr>
          <a:lstStyle/>
          <a:p>
            <a:pPr algn="r"/>
            <a:r>
              <a:rPr lang="en-US" b="1" dirty="0">
                <a:latin typeface="Calibri"/>
                <a:ea typeface="Calibri"/>
                <a:cs typeface="Calibri"/>
              </a:rPr>
              <a:t>85%</a:t>
            </a:r>
            <a:r>
              <a:rPr lang="en-US" dirty="0">
                <a:solidFill>
                  <a:srgbClr val="000000"/>
                </a:solidFill>
                <a:latin typeface="Calibri"/>
                <a:ea typeface="Calibri"/>
                <a:cs typeface="Calibri"/>
              </a:rPr>
              <a:t> of all specimens collected at acute care hospitals and </a:t>
            </a:r>
            <a:r>
              <a:rPr lang="en-US" b="1" dirty="0">
                <a:latin typeface="Calibri"/>
                <a:ea typeface="Calibri"/>
                <a:cs typeface="Calibri"/>
              </a:rPr>
              <a:t>92%</a:t>
            </a:r>
            <a:r>
              <a:rPr lang="en-US" dirty="0">
                <a:solidFill>
                  <a:srgbClr val="000000"/>
                </a:solidFill>
                <a:latin typeface="Calibri"/>
                <a:ea typeface="Calibri"/>
                <a:cs typeface="Calibri"/>
              </a:rPr>
              <a:t> were clinical cases</a:t>
            </a:r>
            <a:endParaRPr lang="en-US" dirty="0">
              <a:solidFill>
                <a:srgbClr val="000000"/>
              </a:solidFill>
              <a:latin typeface="Calibri" panose="020F0502020204030204" pitchFamily="34" charset="0"/>
            </a:endParaRPr>
          </a:p>
        </p:txBody>
      </p:sp>
      <p:sp>
        <p:nvSpPr>
          <p:cNvPr id="8" name="TextBox 7">
            <a:extLst>
              <a:ext uri="{FF2B5EF4-FFF2-40B4-BE49-F238E27FC236}">
                <a16:creationId xmlns:a16="http://schemas.microsoft.com/office/drawing/2014/main" id="{D7B79BC2-84C6-52B0-D57C-13C5677BC08B}"/>
              </a:ext>
              <a:ext uri="{C183D7F6-B498-43B3-948B-1728B52AA6E4}">
                <adec:decorative xmlns:adec="http://schemas.microsoft.com/office/drawing/2017/decorative" val="0"/>
              </a:ext>
            </a:extLst>
          </p:cNvPr>
          <p:cNvSpPr txBox="1"/>
          <p:nvPr/>
        </p:nvSpPr>
        <p:spPr>
          <a:xfrm>
            <a:off x="4792495" y="1862940"/>
            <a:ext cx="4296881" cy="646331"/>
          </a:xfrm>
          <a:prstGeom prst="rect">
            <a:avLst/>
          </a:prstGeom>
          <a:noFill/>
        </p:spPr>
        <p:txBody>
          <a:bodyPr wrap="square" lIns="91440" tIns="45720" rIns="91440" bIns="45720" rtlCol="0" anchor="t">
            <a:spAutoFit/>
          </a:bodyPr>
          <a:lstStyle/>
          <a:p>
            <a:r>
              <a:rPr lang="en-US">
                <a:solidFill>
                  <a:srgbClr val="000000"/>
                </a:solidFill>
                <a:latin typeface="Calibri"/>
                <a:ea typeface="Calibri"/>
                <a:cs typeface="Calibri"/>
              </a:rPr>
              <a:t>Patients with resistant </a:t>
            </a:r>
            <a:r>
              <a:rPr lang="en-US" i="1">
                <a:solidFill>
                  <a:srgbClr val="000000"/>
                </a:solidFill>
                <a:latin typeface="Calibri"/>
                <a:ea typeface="Calibri"/>
                <a:cs typeface="Calibri"/>
              </a:rPr>
              <a:t>C. auris</a:t>
            </a:r>
            <a:r>
              <a:rPr lang="en-US">
                <a:solidFill>
                  <a:srgbClr val="000000"/>
                </a:solidFill>
                <a:latin typeface="Calibri"/>
                <a:ea typeface="Calibri"/>
                <a:cs typeface="Calibri"/>
              </a:rPr>
              <a:t> were mostly identified from clinical specimens at ACHs</a:t>
            </a:r>
            <a:endParaRPr lang="en-US">
              <a:latin typeface="Calibri"/>
              <a:ea typeface="Calibri"/>
              <a:cs typeface="Calibri"/>
            </a:endParaRPr>
          </a:p>
        </p:txBody>
      </p:sp>
      <p:sp>
        <p:nvSpPr>
          <p:cNvPr id="11" name="TextBox 10">
            <a:extLst>
              <a:ext uri="{FF2B5EF4-FFF2-40B4-BE49-F238E27FC236}">
                <a16:creationId xmlns:a16="http://schemas.microsoft.com/office/drawing/2014/main" id="{4782A5F9-817A-C9C2-FCF5-43BF795B7D0A}"/>
              </a:ext>
              <a:ext uri="{C183D7F6-B498-43B3-948B-1728B52AA6E4}">
                <adec:decorative xmlns:adec="http://schemas.microsoft.com/office/drawing/2017/decorative" val="0"/>
              </a:ext>
            </a:extLst>
          </p:cNvPr>
          <p:cNvSpPr txBox="1"/>
          <p:nvPr/>
        </p:nvSpPr>
        <p:spPr>
          <a:xfrm>
            <a:off x="514664" y="2934212"/>
            <a:ext cx="3195638" cy="646331"/>
          </a:xfrm>
          <a:prstGeom prst="rect">
            <a:avLst/>
          </a:prstGeom>
          <a:noFill/>
        </p:spPr>
        <p:txBody>
          <a:bodyPr wrap="square" rtlCol="0">
            <a:spAutoFit/>
          </a:bodyPr>
          <a:lstStyle/>
          <a:p>
            <a:pPr algn="r"/>
            <a:r>
              <a:rPr lang="en-US" b="1">
                <a:latin typeface="Calibri" panose="020F0502020204030204" pitchFamily="34" charset="0"/>
              </a:rPr>
              <a:t>&gt;50%</a:t>
            </a:r>
            <a:r>
              <a:rPr lang="en-US">
                <a:latin typeface="Calibri" panose="020F0502020204030204" pitchFamily="34" charset="0"/>
              </a:rPr>
              <a:t> </a:t>
            </a:r>
            <a:r>
              <a:rPr lang="en-US">
                <a:solidFill>
                  <a:srgbClr val="000000"/>
                </a:solidFill>
                <a:latin typeface="Calibri" panose="020F0502020204030204" pitchFamily="34" charset="0"/>
              </a:rPr>
              <a:t>of all specimens collected were from urine samples</a:t>
            </a:r>
          </a:p>
        </p:txBody>
      </p:sp>
      <p:sp>
        <p:nvSpPr>
          <p:cNvPr id="12" name="TextBox 11">
            <a:extLst>
              <a:ext uri="{FF2B5EF4-FFF2-40B4-BE49-F238E27FC236}">
                <a16:creationId xmlns:a16="http://schemas.microsoft.com/office/drawing/2014/main" id="{15451472-8C8F-AD3B-CB20-6B23EE3908F7}"/>
              </a:ext>
              <a:ext uri="{C183D7F6-B498-43B3-948B-1728B52AA6E4}">
                <adec:decorative xmlns:adec="http://schemas.microsoft.com/office/drawing/2017/decorative" val="0"/>
              </a:ext>
            </a:extLst>
          </p:cNvPr>
          <p:cNvSpPr txBox="1"/>
          <p:nvPr/>
        </p:nvSpPr>
        <p:spPr>
          <a:xfrm>
            <a:off x="4805677" y="2799187"/>
            <a:ext cx="4353188" cy="923330"/>
          </a:xfrm>
          <a:prstGeom prst="rect">
            <a:avLst/>
          </a:prstGeom>
          <a:noFill/>
        </p:spPr>
        <p:txBody>
          <a:bodyPr wrap="square" lIns="91440" tIns="45720" rIns="91440" bIns="45720" rtlCol="0" anchor="t">
            <a:spAutoFit/>
          </a:bodyPr>
          <a:lstStyle/>
          <a:p>
            <a:r>
              <a:rPr lang="en-US">
                <a:solidFill>
                  <a:srgbClr val="000000"/>
                </a:solidFill>
                <a:latin typeface="Calibri"/>
                <a:ea typeface="Calibri"/>
                <a:cs typeface="Calibri"/>
              </a:rPr>
              <a:t>Low echinocandin levels in urine may promote development of resistance in urinary track</a:t>
            </a:r>
          </a:p>
        </p:txBody>
      </p:sp>
      <p:pic>
        <p:nvPicPr>
          <p:cNvPr id="14" name="Graphic 13">
            <a:extLst>
              <a:ext uri="{FF2B5EF4-FFF2-40B4-BE49-F238E27FC236}">
                <a16:creationId xmlns:a16="http://schemas.microsoft.com/office/drawing/2014/main" id="{570F5008-A78D-60B5-595B-877E1C57E0F0}"/>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8507" y="4044752"/>
            <a:ext cx="672209" cy="691049"/>
          </a:xfrm>
          <a:prstGeom prst="rect">
            <a:avLst/>
          </a:prstGeom>
        </p:spPr>
      </p:pic>
      <p:sp>
        <p:nvSpPr>
          <p:cNvPr id="15" name="TextBox 14">
            <a:extLst>
              <a:ext uri="{FF2B5EF4-FFF2-40B4-BE49-F238E27FC236}">
                <a16:creationId xmlns:a16="http://schemas.microsoft.com/office/drawing/2014/main" id="{FBBE26EE-E4EA-0A8A-B101-323B346927F5}"/>
              </a:ext>
              <a:ext uri="{C183D7F6-B498-43B3-948B-1728B52AA6E4}">
                <adec:decorative xmlns:adec="http://schemas.microsoft.com/office/drawing/2017/decorative" val="0"/>
              </a:ext>
            </a:extLst>
          </p:cNvPr>
          <p:cNvSpPr txBox="1"/>
          <p:nvPr/>
        </p:nvSpPr>
        <p:spPr>
          <a:xfrm>
            <a:off x="101424" y="4017466"/>
            <a:ext cx="3652839" cy="646331"/>
          </a:xfrm>
          <a:prstGeom prst="rect">
            <a:avLst/>
          </a:prstGeom>
          <a:noFill/>
        </p:spPr>
        <p:txBody>
          <a:bodyPr wrap="square" rtlCol="0">
            <a:spAutoFit/>
          </a:bodyPr>
          <a:lstStyle/>
          <a:p>
            <a:pPr algn="r"/>
            <a:r>
              <a:rPr lang="en-US" b="1">
                <a:latin typeface="Calibri" panose="020F0502020204030204" pitchFamily="34" charset="0"/>
              </a:rPr>
              <a:t>56% </a:t>
            </a:r>
            <a:r>
              <a:rPr lang="en-US">
                <a:solidFill>
                  <a:srgbClr val="000000"/>
                </a:solidFill>
                <a:latin typeface="Calibri" panose="020F0502020204030204" pitchFamily="34" charset="0"/>
              </a:rPr>
              <a:t>had prior echinocandin use documented (lower bound estimate)</a:t>
            </a:r>
          </a:p>
        </p:txBody>
      </p:sp>
      <p:sp>
        <p:nvSpPr>
          <p:cNvPr id="16" name="TextBox 15">
            <a:extLst>
              <a:ext uri="{FF2B5EF4-FFF2-40B4-BE49-F238E27FC236}">
                <a16:creationId xmlns:a16="http://schemas.microsoft.com/office/drawing/2014/main" id="{E423B5B8-5E05-268E-90DD-288E7E757E70}"/>
              </a:ext>
              <a:ext uri="{C183D7F6-B498-43B3-948B-1728B52AA6E4}">
                <adec:decorative xmlns:adec="http://schemas.microsoft.com/office/drawing/2017/decorative" val="0"/>
              </a:ext>
            </a:extLst>
          </p:cNvPr>
          <p:cNvSpPr txBox="1"/>
          <p:nvPr/>
        </p:nvSpPr>
        <p:spPr>
          <a:xfrm>
            <a:off x="4849638" y="4017466"/>
            <a:ext cx="4233864" cy="646331"/>
          </a:xfrm>
          <a:prstGeom prst="rect">
            <a:avLst/>
          </a:prstGeom>
          <a:noFill/>
        </p:spPr>
        <p:txBody>
          <a:bodyPr wrap="square" rtlCol="0">
            <a:spAutoFit/>
          </a:bodyPr>
          <a:lstStyle/>
          <a:p>
            <a:r>
              <a:rPr lang="en-US">
                <a:solidFill>
                  <a:srgbClr val="000000"/>
                </a:solidFill>
                <a:latin typeface="Calibri" panose="020F0502020204030204" pitchFamily="34" charset="0"/>
              </a:rPr>
              <a:t>Mix of resistance developed on treatment and acquired through transmission</a:t>
            </a:r>
          </a:p>
        </p:txBody>
      </p:sp>
      <p:pic>
        <p:nvPicPr>
          <p:cNvPr id="4" name="Graphic 3">
            <a:extLst>
              <a:ext uri="{FF2B5EF4-FFF2-40B4-BE49-F238E27FC236}">
                <a16:creationId xmlns:a16="http://schemas.microsoft.com/office/drawing/2014/main" id="{02792DB8-BF1A-CD2E-46C7-3EAD6366751F}"/>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32191" y="2799094"/>
            <a:ext cx="914400" cy="914400"/>
          </a:xfrm>
          <a:prstGeom prst="rect">
            <a:avLst/>
          </a:prstGeom>
        </p:spPr>
      </p:pic>
    </p:spTree>
    <p:extLst>
      <p:ext uri="{BB962C8B-B14F-4D97-AF65-F5344CB8AC3E}">
        <p14:creationId xmlns:p14="http://schemas.microsoft.com/office/powerpoint/2010/main" val="178473333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89135-4C98-E143-CEB8-082E28356072}"/>
              </a:ext>
            </a:extLst>
          </p:cNvPr>
          <p:cNvSpPr>
            <a:spLocks noGrp="1"/>
          </p:cNvSpPr>
          <p:nvPr>
            <p:ph type="title"/>
          </p:nvPr>
        </p:nvSpPr>
        <p:spPr>
          <a:xfrm>
            <a:off x="240533" y="205979"/>
            <a:ext cx="8806869" cy="482729"/>
          </a:xfrm>
        </p:spPr>
        <p:txBody>
          <a:bodyPr/>
          <a:lstStyle/>
          <a:p>
            <a:r>
              <a:rPr lang="en-US" dirty="0"/>
              <a:t>Genomic Epidemiology of echinocandin-resistant </a:t>
            </a:r>
            <a:r>
              <a:rPr lang="en-US" i="1" dirty="0"/>
              <a:t>C. auris</a:t>
            </a:r>
          </a:p>
        </p:txBody>
      </p:sp>
      <p:graphicFrame>
        <p:nvGraphicFramePr>
          <p:cNvPr id="6" name="Diagram 5">
            <a:extLst>
              <a:ext uri="{FF2B5EF4-FFF2-40B4-BE49-F238E27FC236}">
                <a16:creationId xmlns:a16="http://schemas.microsoft.com/office/drawing/2014/main" id="{E6E496F4-A57C-5EF2-5383-494E961613B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584216745"/>
              </p:ext>
            </p:extLst>
          </p:nvPr>
        </p:nvGraphicFramePr>
        <p:xfrm>
          <a:off x="-447675" y="1162434"/>
          <a:ext cx="5800725" cy="35608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6" name="TextBox 65">
            <a:extLst>
              <a:ext uri="{FF2B5EF4-FFF2-40B4-BE49-F238E27FC236}">
                <a16:creationId xmlns:a16="http://schemas.microsoft.com/office/drawing/2014/main" id="{36567E70-4866-8585-99D6-ADB5B9772E77}"/>
              </a:ext>
            </a:extLst>
          </p:cNvPr>
          <p:cNvSpPr txBox="1"/>
          <p:nvPr/>
        </p:nvSpPr>
        <p:spPr>
          <a:xfrm>
            <a:off x="5138603" y="1100747"/>
            <a:ext cx="3953308" cy="4385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solidFill>
                  <a:srgbClr val="000000"/>
                </a:solidFill>
                <a:latin typeface="Calibri"/>
                <a:ea typeface="Calibri"/>
                <a:cs typeface="Calibri"/>
              </a:rPr>
              <a:t>Number of </a:t>
            </a:r>
            <a:r>
              <a:rPr lang="en-US" sz="1200" b="1" dirty="0" err="1">
                <a:solidFill>
                  <a:srgbClr val="000000"/>
                </a:solidFill>
                <a:latin typeface="Calibri"/>
                <a:ea typeface="Calibri"/>
                <a:cs typeface="Calibri"/>
              </a:rPr>
              <a:t>ech</a:t>
            </a:r>
            <a:r>
              <a:rPr lang="en-US" sz="1200" b="1" dirty="0">
                <a:solidFill>
                  <a:srgbClr val="000000"/>
                </a:solidFill>
                <a:latin typeface="Calibri"/>
                <a:ea typeface="Calibri"/>
                <a:cs typeface="Calibri"/>
              </a:rPr>
              <a:t>-R and </a:t>
            </a:r>
            <a:r>
              <a:rPr lang="en-US" sz="1200" b="1" dirty="0" err="1">
                <a:solidFill>
                  <a:srgbClr val="000000"/>
                </a:solidFill>
                <a:latin typeface="Calibri"/>
                <a:ea typeface="Calibri"/>
                <a:cs typeface="Calibri"/>
              </a:rPr>
              <a:t>ech</a:t>
            </a:r>
            <a:r>
              <a:rPr lang="en-US" sz="1200" b="1" dirty="0">
                <a:solidFill>
                  <a:srgbClr val="000000"/>
                </a:solidFill>
                <a:latin typeface="Calibri"/>
                <a:ea typeface="Calibri"/>
                <a:cs typeface="Calibri"/>
              </a:rPr>
              <a:t>-S cases per clade </a:t>
            </a:r>
            <a:endParaRPr lang="en-US" b="1" dirty="0">
              <a:solidFill>
                <a:srgbClr val="0F56DC"/>
              </a:solidFill>
              <a:ea typeface="Calibri"/>
              <a:cs typeface="Calibri"/>
            </a:endParaRPr>
          </a:p>
          <a:p>
            <a:pPr algn="ctr"/>
            <a:r>
              <a:rPr lang="en-US" sz="1050" dirty="0">
                <a:solidFill>
                  <a:srgbClr val="000000"/>
                </a:solidFill>
                <a:latin typeface="Calibri"/>
                <a:ea typeface="Calibri"/>
                <a:cs typeface="Calibri"/>
              </a:rPr>
              <a:t>(among US isolates 2013—2022 with WGS and AFST results, N-809)</a:t>
            </a:r>
            <a:endParaRPr lang="en-US" sz="1050" dirty="0"/>
          </a:p>
        </p:txBody>
      </p:sp>
      <p:pic>
        <p:nvPicPr>
          <p:cNvPr id="5" name="Picture 4" descr="Bar chart of Number of Ech-R and Ech-S cases per clade &#10;">
            <a:extLst>
              <a:ext uri="{FF2B5EF4-FFF2-40B4-BE49-F238E27FC236}">
                <a16:creationId xmlns:a16="http://schemas.microsoft.com/office/drawing/2014/main" id="{8848CDA8-C1E9-DF85-46F6-61B975B683CE}"/>
              </a:ext>
            </a:extLst>
          </p:cNvPr>
          <p:cNvPicPr>
            <a:picLocks noChangeAspect="1"/>
          </p:cNvPicPr>
          <p:nvPr/>
        </p:nvPicPr>
        <p:blipFill>
          <a:blip r:embed="rId8"/>
          <a:srcRect l="-4866" r="-68"/>
          <a:stretch>
            <a:fillRect/>
          </a:stretch>
        </p:blipFill>
        <p:spPr>
          <a:xfrm>
            <a:off x="4873287" y="1644070"/>
            <a:ext cx="4220552" cy="2876613"/>
          </a:xfrm>
          <a:prstGeom prst="rect">
            <a:avLst/>
          </a:prstGeom>
        </p:spPr>
      </p:pic>
      <p:sp>
        <p:nvSpPr>
          <p:cNvPr id="29" name="TextBox 28">
            <a:extLst>
              <a:ext uri="{FF2B5EF4-FFF2-40B4-BE49-F238E27FC236}">
                <a16:creationId xmlns:a16="http://schemas.microsoft.com/office/drawing/2014/main" id="{FA2A2486-15A8-E9D2-0057-51694A821C4F}"/>
              </a:ext>
            </a:extLst>
          </p:cNvPr>
          <p:cNvSpPr txBox="1"/>
          <p:nvPr/>
        </p:nvSpPr>
        <p:spPr>
          <a:xfrm>
            <a:off x="8256895" y="4730656"/>
            <a:ext cx="79157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000000"/>
                </a:solidFill>
                <a:latin typeface="Calibri"/>
                <a:ea typeface="Calibri"/>
                <a:cs typeface="Calibri"/>
              </a:rPr>
              <a:t>In review</a:t>
            </a:r>
            <a:endParaRPr lang="en-US" sz="1200">
              <a:solidFill>
                <a:srgbClr val="000000"/>
              </a:solidFill>
              <a:latin typeface="Calibri" panose="020F0502020204030204" pitchFamily="34" charset="0"/>
              <a:ea typeface="Calibri"/>
              <a:cs typeface="Calibri"/>
            </a:endParaRPr>
          </a:p>
        </p:txBody>
      </p:sp>
      <p:sp>
        <p:nvSpPr>
          <p:cNvPr id="200" name="TextBox 199">
            <a:extLst>
              <a:ext uri="{FF2B5EF4-FFF2-40B4-BE49-F238E27FC236}">
                <a16:creationId xmlns:a16="http://schemas.microsoft.com/office/drawing/2014/main" id="{F2B65E6F-B23E-C000-4A7C-0F6A515EA40A}"/>
              </a:ext>
            </a:extLst>
          </p:cNvPr>
          <p:cNvSpPr txBox="1"/>
          <p:nvPr/>
        </p:nvSpPr>
        <p:spPr>
          <a:xfrm>
            <a:off x="-56636" y="4860325"/>
            <a:ext cx="2743199"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a:solidFill>
                  <a:srgbClr val="000000"/>
                </a:solidFill>
                <a:latin typeface="Calibri"/>
                <a:ea typeface="Calibri"/>
                <a:cs typeface="Calibri"/>
              </a:rPr>
              <a:t>*</a:t>
            </a:r>
            <a:r>
              <a:rPr lang="en-US" sz="700">
                <a:solidFill>
                  <a:srgbClr val="000000"/>
                </a:solidFill>
                <a:latin typeface="Calibri"/>
                <a:ea typeface="Calibri"/>
                <a:cs typeface="Calibri"/>
              </a:rPr>
              <a:t>Tian et al. Emerg Microbes Infect. 2024</a:t>
            </a:r>
            <a:endParaRPr lang="en-US" sz="70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7604591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16BABE4B-9B87-9A01-9929-E3DCF81D983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509452719"/>
              </p:ext>
            </p:extLst>
          </p:nvPr>
        </p:nvGraphicFramePr>
        <p:xfrm>
          <a:off x="303609" y="228600"/>
          <a:ext cx="8536781" cy="4543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5ACD6C5C-72C1-1643-32AE-B46CD17D73D2}"/>
              </a:ext>
            </a:extLst>
          </p:cNvPr>
          <p:cNvSpPr>
            <a:spLocks noGrp="1"/>
          </p:cNvSpPr>
          <p:nvPr>
            <p:ph type="title"/>
          </p:nvPr>
        </p:nvSpPr>
        <p:spPr>
          <a:xfrm>
            <a:off x="457200" y="-857250"/>
            <a:ext cx="8229600" cy="857250"/>
          </a:xfrm>
        </p:spPr>
        <p:txBody>
          <a:bodyPr anchor="b" anchorCtr="0"/>
          <a:lstStyle/>
          <a:p>
            <a:r>
              <a:rPr lang="en-US" dirty="0"/>
              <a:t>Laboratory </a:t>
            </a:r>
            <a:r>
              <a:rPr lang="en-US" dirty="0">
                <a:latin typeface="Myriad Web Pro"/>
              </a:rPr>
              <a:t>Testing to Detect</a:t>
            </a:r>
            <a:r>
              <a:rPr lang="en-US" dirty="0"/>
              <a:t> Cases and Guide Treatment</a:t>
            </a:r>
          </a:p>
        </p:txBody>
      </p:sp>
    </p:spTree>
    <p:extLst>
      <p:ext uri="{BB962C8B-B14F-4D97-AF65-F5344CB8AC3E}">
        <p14:creationId xmlns:p14="http://schemas.microsoft.com/office/powerpoint/2010/main" val="12138922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FA93E-24B3-FB47-B333-D72857FC26A2}"/>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F408A580-A762-3678-0E2F-8AD0CD00269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533452"/>
              </p:ext>
            </p:extLst>
          </p:nvPr>
        </p:nvGraphicFramePr>
        <p:xfrm>
          <a:off x="237393" y="182337"/>
          <a:ext cx="8684915" cy="41284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7" name="TextBox 216">
            <a:extLst>
              <a:ext uri="{FF2B5EF4-FFF2-40B4-BE49-F238E27FC236}">
                <a16:creationId xmlns:a16="http://schemas.microsoft.com/office/drawing/2014/main" id="{FD898878-CA18-C687-F45D-79DB0136B50F}"/>
              </a:ext>
            </a:extLst>
          </p:cNvPr>
          <p:cNvSpPr txBox="1"/>
          <p:nvPr/>
        </p:nvSpPr>
        <p:spPr>
          <a:xfrm>
            <a:off x="334664" y="4469027"/>
            <a:ext cx="848908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accent3"/>
                </a:solidFill>
                <a:latin typeface="Calibri"/>
                <a:ea typeface="Calibri"/>
                <a:cs typeface="Calibri"/>
              </a:rPr>
              <a:t>More clinical data are needed. Echinocandin-resistant isolates added to CDC's AR bank.</a:t>
            </a:r>
          </a:p>
        </p:txBody>
      </p:sp>
      <p:sp>
        <p:nvSpPr>
          <p:cNvPr id="2" name="Title 1">
            <a:extLst>
              <a:ext uri="{FF2B5EF4-FFF2-40B4-BE49-F238E27FC236}">
                <a16:creationId xmlns:a16="http://schemas.microsoft.com/office/drawing/2014/main" id="{7B50B199-1547-8403-E185-B91C0DC80C60}"/>
              </a:ext>
            </a:extLst>
          </p:cNvPr>
          <p:cNvSpPr>
            <a:spLocks noGrp="1"/>
          </p:cNvSpPr>
          <p:nvPr>
            <p:ph type="title"/>
          </p:nvPr>
        </p:nvSpPr>
        <p:spPr>
          <a:xfrm>
            <a:off x="457200" y="-857250"/>
            <a:ext cx="8229600" cy="857250"/>
          </a:xfrm>
        </p:spPr>
        <p:txBody>
          <a:bodyPr anchor="b" anchorCtr="0"/>
          <a:lstStyle/>
          <a:p>
            <a:pPr lvl="0"/>
            <a:r>
              <a:rPr lang="en-US" dirty="0"/>
              <a:t>Clinical data about</a:t>
            </a:r>
            <a:r>
              <a:rPr lang="en-US" dirty="0">
                <a:latin typeface="Myriad Web Pro"/>
              </a:rPr>
              <a:t> antifungal</a:t>
            </a:r>
            <a:r>
              <a:rPr lang="en-US" dirty="0"/>
              <a:t> treatment are limited.</a:t>
            </a:r>
          </a:p>
        </p:txBody>
      </p:sp>
    </p:spTree>
    <p:extLst>
      <p:ext uri="{BB962C8B-B14F-4D97-AF65-F5344CB8AC3E}">
        <p14:creationId xmlns:p14="http://schemas.microsoft.com/office/powerpoint/2010/main" val="234444120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51F85B2C-5CD0-494D-DC50-B90F39E384A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330585735"/>
              </p:ext>
            </p:extLst>
          </p:nvPr>
        </p:nvGraphicFramePr>
        <p:xfrm>
          <a:off x="285749" y="219075"/>
          <a:ext cx="8582026" cy="439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aframo Tips for Alcohol-Based Hand Sanitizer - Caframo Lab Solutions">
            <a:extLst>
              <a:ext uri="{FF2B5EF4-FFF2-40B4-BE49-F238E27FC236}">
                <a16:creationId xmlns:a16="http://schemas.microsoft.com/office/drawing/2014/main" id="{F5C0ACBC-44E0-87E6-728B-BB1EE01001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241" y="3760789"/>
            <a:ext cx="1412423" cy="85153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B7CFF9D-BBF3-73A6-A6C4-5E11F917CEDE}"/>
              </a:ext>
            </a:extLst>
          </p:cNvPr>
          <p:cNvSpPr>
            <a:spLocks noGrp="1"/>
          </p:cNvSpPr>
          <p:nvPr>
            <p:ph type="title"/>
          </p:nvPr>
        </p:nvSpPr>
        <p:spPr>
          <a:xfrm>
            <a:off x="457200" y="-857250"/>
            <a:ext cx="8229600" cy="857250"/>
          </a:xfrm>
        </p:spPr>
        <p:txBody>
          <a:bodyPr anchor="b" anchorCtr="0"/>
          <a:lstStyle/>
          <a:p>
            <a:pPr lvl="0"/>
            <a:r>
              <a:rPr lang="en-US" dirty="0"/>
              <a:t>IPC measures for echinocandin-resistant strains are the same as those for all other </a:t>
            </a:r>
            <a:r>
              <a:rPr lang="en-US" i="1" dirty="0"/>
              <a:t>C. auris </a:t>
            </a:r>
            <a:r>
              <a:rPr lang="en-US" dirty="0"/>
              <a:t>strains</a:t>
            </a:r>
          </a:p>
        </p:txBody>
      </p:sp>
    </p:spTree>
    <p:extLst>
      <p:ext uri="{BB962C8B-B14F-4D97-AF65-F5344CB8AC3E}">
        <p14:creationId xmlns:p14="http://schemas.microsoft.com/office/powerpoint/2010/main" val="411541186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004B9-3FB7-7C23-C47A-CEB465B6D9E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2668384-FFBE-39BB-C473-781D695D2147}"/>
              </a:ext>
            </a:extLst>
          </p:cNvPr>
          <p:cNvSpPr>
            <a:spLocks noGrp="1"/>
          </p:cNvSpPr>
          <p:nvPr>
            <p:ph type="body" sz="quarter" idx="10"/>
          </p:nvPr>
        </p:nvSpPr>
        <p:spPr>
          <a:xfrm>
            <a:off x="457200" y="1376680"/>
            <a:ext cx="8229600" cy="3439160"/>
          </a:xfrm>
        </p:spPr>
        <p:txBody>
          <a:bodyPr/>
          <a:lstStyle/>
          <a:p>
            <a:pPr marL="0" indent="0">
              <a:buNone/>
            </a:pPr>
            <a:r>
              <a:rPr lang="en-US" dirty="0">
                <a:solidFill>
                  <a:srgbClr val="000000"/>
                </a:solidFill>
                <a:latin typeface="Calibri"/>
                <a:ea typeface="Calibri"/>
                <a:cs typeface="Calibri"/>
              </a:rPr>
              <a:t>Are special infection control precautions needed for echinocandin-resistant </a:t>
            </a:r>
            <a:r>
              <a:rPr lang="en-US" i="1" dirty="0">
                <a:solidFill>
                  <a:srgbClr val="000000"/>
                </a:solidFill>
                <a:latin typeface="Calibri"/>
                <a:ea typeface="Calibri"/>
                <a:cs typeface="Calibri"/>
              </a:rPr>
              <a:t>C. auris</a:t>
            </a:r>
            <a:r>
              <a:rPr lang="en-US" dirty="0">
                <a:solidFill>
                  <a:srgbClr val="000000"/>
                </a:solidFill>
                <a:latin typeface="Calibri"/>
                <a:ea typeface="Calibri"/>
                <a:cs typeface="Calibri"/>
              </a:rPr>
              <a:t>?</a:t>
            </a:r>
          </a:p>
          <a:p>
            <a:pPr marL="857250" lvl="1" indent="-457200">
              <a:buAutoNum type="alphaLcParenR"/>
            </a:pPr>
            <a:r>
              <a:rPr lang="en-US" sz="2100" dirty="0">
                <a:solidFill>
                  <a:srgbClr val="000000"/>
                </a:solidFill>
                <a:latin typeface="Calibri"/>
                <a:ea typeface="Calibri"/>
                <a:cs typeface="Calibri"/>
              </a:rPr>
              <a:t>No, only standard precautions are needed </a:t>
            </a:r>
            <a:endParaRPr lang="en-US" sz="4050" dirty="0">
              <a:solidFill>
                <a:srgbClr val="000000"/>
              </a:solidFill>
              <a:latin typeface="Calibri"/>
              <a:ea typeface="Calibri"/>
              <a:cs typeface="Calibri"/>
            </a:endParaRPr>
          </a:p>
          <a:p>
            <a:pPr marL="857250" lvl="1" indent="-457200">
              <a:buAutoNum type="alphaLcParenR"/>
            </a:pPr>
            <a:r>
              <a:rPr lang="en-US" sz="2100" dirty="0">
                <a:solidFill>
                  <a:srgbClr val="000000"/>
                </a:solidFill>
                <a:latin typeface="Calibri"/>
                <a:ea typeface="Calibri"/>
                <a:cs typeface="Calibri"/>
              </a:rPr>
              <a:t>Yes, contact precautions or enhanced-barrier precautions are needed, just like all strains of </a:t>
            </a:r>
            <a:r>
              <a:rPr lang="en-US" sz="2100" i="1" dirty="0">
                <a:solidFill>
                  <a:srgbClr val="000000"/>
                </a:solidFill>
                <a:latin typeface="Calibri"/>
                <a:ea typeface="Calibri"/>
                <a:cs typeface="Calibri"/>
              </a:rPr>
              <a:t>C. auris</a:t>
            </a:r>
            <a:r>
              <a:rPr lang="en-US" sz="2100" dirty="0">
                <a:solidFill>
                  <a:srgbClr val="000000"/>
                </a:solidFill>
                <a:latin typeface="Calibri"/>
                <a:ea typeface="Calibri"/>
                <a:cs typeface="Calibri"/>
              </a:rPr>
              <a:t> </a:t>
            </a:r>
            <a:endParaRPr lang="en-US" sz="4050" dirty="0">
              <a:solidFill>
                <a:srgbClr val="000000"/>
              </a:solidFill>
              <a:latin typeface="Calibri"/>
              <a:ea typeface="Calibri"/>
              <a:cs typeface="Calibri"/>
            </a:endParaRPr>
          </a:p>
          <a:p>
            <a:pPr marL="857250" lvl="1" indent="-457200">
              <a:buAutoNum type="alphaLcParenR"/>
            </a:pPr>
            <a:r>
              <a:rPr lang="en-US" sz="2100" dirty="0">
                <a:solidFill>
                  <a:srgbClr val="000000"/>
                </a:solidFill>
                <a:latin typeface="Calibri"/>
                <a:ea typeface="Calibri"/>
                <a:cs typeface="Calibri"/>
              </a:rPr>
              <a:t>Yes, but additional precautions are needed for echinocandin-resistant strains, above and beyond what is needed for all other echinocandin-susceptible strains. </a:t>
            </a:r>
            <a:endParaRPr lang="en-US" sz="4050" dirty="0">
              <a:solidFill>
                <a:srgbClr val="000000"/>
              </a:solidFill>
              <a:latin typeface="Calibri"/>
              <a:ea typeface="Calibri"/>
              <a:cs typeface="Calibri"/>
            </a:endParaRPr>
          </a:p>
        </p:txBody>
      </p:sp>
      <p:sp>
        <p:nvSpPr>
          <p:cNvPr id="2" name="Title 1">
            <a:extLst>
              <a:ext uri="{FF2B5EF4-FFF2-40B4-BE49-F238E27FC236}">
                <a16:creationId xmlns:a16="http://schemas.microsoft.com/office/drawing/2014/main" id="{100AD1BA-168C-440F-D519-020FA316B28F}"/>
              </a:ext>
            </a:extLst>
          </p:cNvPr>
          <p:cNvSpPr>
            <a:spLocks noGrp="1"/>
          </p:cNvSpPr>
          <p:nvPr>
            <p:ph type="title"/>
          </p:nvPr>
        </p:nvSpPr>
        <p:spPr/>
        <p:txBody>
          <a:bodyPr lIns="91440" tIns="45720" rIns="91440" bIns="45720" anchor="b" anchorCtr="0"/>
          <a:lstStyle/>
          <a:p>
            <a:r>
              <a:rPr lang="en-US" dirty="0">
                <a:solidFill>
                  <a:srgbClr val="1E5AAA"/>
                </a:solidFill>
              </a:rPr>
              <a:t>Knowledge Check </a:t>
            </a:r>
            <a:r>
              <a:rPr lang="en-US" dirty="0"/>
              <a:t>Question</a:t>
            </a:r>
            <a:r>
              <a:rPr lang="en-US" dirty="0">
                <a:solidFill>
                  <a:srgbClr val="1E5AAA"/>
                </a:solidFill>
              </a:rPr>
              <a:t> </a:t>
            </a:r>
            <a:r>
              <a:rPr lang="en-US" dirty="0">
                <a:solidFill>
                  <a:schemeClr val="bg1"/>
                </a:solidFill>
              </a:rPr>
              <a:t>2</a:t>
            </a:r>
          </a:p>
        </p:txBody>
      </p:sp>
      <p:sp>
        <p:nvSpPr>
          <p:cNvPr id="5" name="TextBox 4">
            <a:extLst>
              <a:ext uri="{FF2B5EF4-FFF2-40B4-BE49-F238E27FC236}">
                <a16:creationId xmlns:a16="http://schemas.microsoft.com/office/drawing/2014/main" id="{D8431C0A-F0EE-60C1-C500-8995BCEA0E0C}"/>
              </a:ext>
            </a:extLst>
          </p:cNvPr>
          <p:cNvSpPr txBox="1"/>
          <p:nvPr/>
        </p:nvSpPr>
        <p:spPr>
          <a:xfrm>
            <a:off x="622659" y="4157768"/>
            <a:ext cx="821920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0000"/>
                </a:solidFill>
                <a:latin typeface="Calibri"/>
                <a:ea typeface="Calibri"/>
                <a:cs typeface="Calibri"/>
              </a:rPr>
              <a:t>Correct answer:</a:t>
            </a:r>
            <a:r>
              <a:rPr lang="en-US" sz="2000">
                <a:solidFill>
                  <a:srgbClr val="000000"/>
                </a:solidFill>
                <a:latin typeface="Calibri"/>
                <a:ea typeface="Calibri"/>
                <a:cs typeface="Calibri"/>
              </a:rPr>
              <a:t> b) Yes, contact precautions or enhanced-barrier precautions are needed, just like all strains of </a:t>
            </a:r>
            <a:r>
              <a:rPr lang="en-US" sz="2000" i="1">
                <a:solidFill>
                  <a:srgbClr val="000000"/>
                </a:solidFill>
                <a:latin typeface="Calibri"/>
                <a:ea typeface="Calibri"/>
                <a:cs typeface="Calibri"/>
              </a:rPr>
              <a:t>C. auris</a:t>
            </a:r>
            <a:endParaRPr lang="en-US" sz="200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1705101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8A0E2-9498-55A5-A1D0-88173C82B693}"/>
              </a:ext>
            </a:extLst>
          </p:cNvPr>
          <p:cNvSpPr>
            <a:spLocks noGrp="1"/>
          </p:cNvSpPr>
          <p:nvPr>
            <p:ph type="title"/>
          </p:nvPr>
        </p:nvSpPr>
        <p:spPr/>
        <p:txBody>
          <a:bodyPr anchor="b">
            <a:normAutofit/>
          </a:bodyPr>
          <a:lstStyle/>
          <a:p>
            <a:r>
              <a:rPr lang="en-US" sz="2800"/>
              <a:t>Conclusion</a:t>
            </a:r>
          </a:p>
        </p:txBody>
      </p:sp>
      <p:pic>
        <p:nvPicPr>
          <p:cNvPr id="4" name="Content Placeholder 3">
            <a:extLst>
              <a:ext uri="{FF2B5EF4-FFF2-40B4-BE49-F238E27FC236}">
                <a16:creationId xmlns:a16="http://schemas.microsoft.com/office/drawing/2014/main" id="{AC15159B-C29E-5BE8-C1F2-16B9D5581D5F}"/>
              </a:ext>
              <a:ext uri="{C183D7F6-B498-43B3-948B-1728B52AA6E4}">
                <adec:decorative xmlns:adec="http://schemas.microsoft.com/office/drawing/2017/decorative" val="1"/>
              </a:ext>
            </a:extLst>
          </p:cNvPr>
          <p:cNvPicPr>
            <a:picLocks noGrp="1" noChangeAspect="1"/>
          </p:cNvPicPr>
          <p:nvPr>
            <p:ph idx="4294967295"/>
          </p:nvPr>
        </p:nvPicPr>
        <p:blipFill>
          <a:blip r:embed="rId3"/>
          <a:stretch>
            <a:fillRect/>
          </a:stretch>
        </p:blipFill>
        <p:spPr>
          <a:xfrm>
            <a:off x="230931" y="1593240"/>
            <a:ext cx="4043135" cy="2275428"/>
          </a:xfrm>
          <a:prstGeom prst="rect">
            <a:avLst/>
          </a:prstGeom>
        </p:spPr>
      </p:pic>
      <p:graphicFrame>
        <p:nvGraphicFramePr>
          <p:cNvPr id="18" name="Text Placeholder 2">
            <a:extLst>
              <a:ext uri="{FF2B5EF4-FFF2-40B4-BE49-F238E27FC236}">
                <a16:creationId xmlns:a16="http://schemas.microsoft.com/office/drawing/2014/main" id="{F6392514-F009-5188-618D-A96B8F74089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370372713"/>
              </p:ext>
            </p:extLst>
          </p:nvPr>
        </p:nvGraphicFramePr>
        <p:xfrm>
          <a:off x="4508823" y="1027445"/>
          <a:ext cx="4394646" cy="33881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37738260"/>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11651-B1B6-AC6F-4356-C323BAB02C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E22764-B301-0F3B-2F37-CDE7935FCDED}"/>
              </a:ext>
            </a:extLst>
          </p:cNvPr>
          <p:cNvSpPr>
            <a:spLocks noGrp="1"/>
          </p:cNvSpPr>
          <p:nvPr>
            <p:ph type="title"/>
          </p:nvPr>
        </p:nvSpPr>
        <p:spPr/>
        <p:txBody>
          <a:bodyPr lIns="91440" tIns="45720" rIns="91440" bIns="45720" anchor="b" anchorCtr="0"/>
          <a:lstStyle/>
          <a:p>
            <a:r>
              <a:rPr lang="en-US" dirty="0">
                <a:latin typeface="Calibri"/>
                <a:ea typeface="Calibri"/>
                <a:cs typeface="Calibri"/>
              </a:rPr>
              <a:t>Knowledge Check Question</a:t>
            </a:r>
            <a:r>
              <a:rPr lang="en-US" dirty="0">
                <a:solidFill>
                  <a:schemeClr val="bg1"/>
                </a:solidFill>
                <a:latin typeface="Calibri"/>
                <a:ea typeface="Calibri"/>
                <a:cs typeface="Calibri"/>
              </a:rPr>
              <a:t>3</a:t>
            </a:r>
          </a:p>
        </p:txBody>
      </p:sp>
      <p:sp>
        <p:nvSpPr>
          <p:cNvPr id="3" name="Text Placeholder 2">
            <a:extLst>
              <a:ext uri="{FF2B5EF4-FFF2-40B4-BE49-F238E27FC236}">
                <a16:creationId xmlns:a16="http://schemas.microsoft.com/office/drawing/2014/main" id="{450029E8-563B-A36F-0620-C07292A82C15}"/>
              </a:ext>
            </a:extLst>
          </p:cNvPr>
          <p:cNvSpPr>
            <a:spLocks noGrp="1"/>
          </p:cNvSpPr>
          <p:nvPr>
            <p:ph type="body" sz="quarter" idx="10"/>
          </p:nvPr>
        </p:nvSpPr>
        <p:spPr>
          <a:xfrm>
            <a:off x="457201" y="1358901"/>
            <a:ext cx="8229599" cy="3316288"/>
          </a:xfrm>
        </p:spPr>
        <p:txBody>
          <a:bodyPr/>
          <a:lstStyle/>
          <a:p>
            <a:pPr marL="0" indent="0">
              <a:buNone/>
            </a:pPr>
            <a:r>
              <a:rPr lang="en-US" dirty="0">
                <a:solidFill>
                  <a:srgbClr val="000000"/>
                </a:solidFill>
                <a:latin typeface="Calibri"/>
                <a:ea typeface="Calibri"/>
                <a:cs typeface="Calibri"/>
              </a:rPr>
              <a:t>How does echinocandin resistance develop among </a:t>
            </a:r>
            <a:r>
              <a:rPr lang="en-US" i="1" dirty="0">
                <a:solidFill>
                  <a:srgbClr val="000000"/>
                </a:solidFill>
                <a:latin typeface="Calibri"/>
                <a:ea typeface="Calibri"/>
                <a:cs typeface="Calibri"/>
              </a:rPr>
              <a:t>C. auris</a:t>
            </a:r>
            <a:r>
              <a:rPr lang="en-US" dirty="0">
                <a:solidFill>
                  <a:srgbClr val="000000"/>
                </a:solidFill>
                <a:latin typeface="Calibri"/>
                <a:ea typeface="Calibri"/>
                <a:cs typeface="Calibri"/>
              </a:rPr>
              <a:t>? </a:t>
            </a:r>
          </a:p>
          <a:p>
            <a:pPr marL="857250" lvl="1" indent="-457200">
              <a:buAutoNum type="alphaLcParenR"/>
            </a:pPr>
            <a:r>
              <a:rPr lang="en-US" dirty="0">
                <a:solidFill>
                  <a:srgbClr val="000000"/>
                </a:solidFill>
                <a:latin typeface="Calibri"/>
                <a:ea typeface="Calibri"/>
                <a:cs typeface="Calibri"/>
              </a:rPr>
              <a:t>On treatment due to antifungal pressure</a:t>
            </a:r>
          </a:p>
          <a:p>
            <a:pPr marL="857250" lvl="1" indent="-457200">
              <a:buAutoNum type="alphaLcParenR"/>
            </a:pPr>
            <a:r>
              <a:rPr lang="en-US" dirty="0">
                <a:solidFill>
                  <a:srgbClr val="000000"/>
                </a:solidFill>
                <a:latin typeface="Calibri"/>
                <a:ea typeface="Calibri"/>
                <a:cs typeface="Calibri"/>
              </a:rPr>
              <a:t>Resistant strain spread between patients</a:t>
            </a:r>
          </a:p>
          <a:p>
            <a:pPr marL="857250" lvl="1" indent="-457200">
              <a:buAutoNum type="alphaLcParenR"/>
            </a:pPr>
            <a:r>
              <a:rPr lang="en-US" dirty="0">
                <a:solidFill>
                  <a:srgbClr val="000000"/>
                </a:solidFill>
                <a:latin typeface="Calibri"/>
                <a:ea typeface="Calibri"/>
                <a:cs typeface="Calibri"/>
              </a:rPr>
              <a:t>Both a &amp; b</a:t>
            </a:r>
          </a:p>
          <a:p>
            <a:pPr marL="857250" lvl="1" indent="-457200">
              <a:buAutoNum type="alphaLcParenR"/>
            </a:pPr>
            <a:r>
              <a:rPr lang="en-US" dirty="0">
                <a:solidFill>
                  <a:srgbClr val="000000"/>
                </a:solidFill>
                <a:latin typeface="Calibri"/>
                <a:ea typeface="Calibri"/>
                <a:cs typeface="Calibri"/>
              </a:rPr>
              <a:t>Neither a or b</a:t>
            </a:r>
          </a:p>
        </p:txBody>
      </p:sp>
      <p:sp>
        <p:nvSpPr>
          <p:cNvPr id="7" name="TextBox 6">
            <a:extLst>
              <a:ext uri="{FF2B5EF4-FFF2-40B4-BE49-F238E27FC236}">
                <a16:creationId xmlns:a16="http://schemas.microsoft.com/office/drawing/2014/main" id="{E82D5F7A-A800-15A3-AEF2-96D04B5A9D6D}"/>
              </a:ext>
            </a:extLst>
          </p:cNvPr>
          <p:cNvSpPr txBox="1"/>
          <p:nvPr/>
        </p:nvSpPr>
        <p:spPr>
          <a:xfrm>
            <a:off x="1106632" y="4312227"/>
            <a:ext cx="821920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0000"/>
                </a:solidFill>
                <a:latin typeface="Calibri"/>
                <a:ea typeface="Calibri"/>
                <a:cs typeface="Calibri"/>
              </a:rPr>
              <a:t>Correct answer:</a:t>
            </a:r>
            <a:r>
              <a:rPr lang="en-US" sz="2000">
                <a:solidFill>
                  <a:srgbClr val="000000"/>
                </a:solidFill>
                <a:latin typeface="Calibri"/>
                <a:ea typeface="Calibri"/>
                <a:cs typeface="Calibri"/>
              </a:rPr>
              <a:t> c) Both a &amp; b</a:t>
            </a:r>
            <a:endParaRPr lang="en-US" sz="200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25033511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570E0-D16F-F5B7-A851-9B91EEB384B6}"/>
              </a:ext>
            </a:extLst>
          </p:cNvPr>
          <p:cNvSpPr>
            <a:spLocks noGrp="1"/>
          </p:cNvSpPr>
          <p:nvPr>
            <p:ph type="title"/>
          </p:nvPr>
        </p:nvSpPr>
        <p:spPr/>
        <p:txBody>
          <a:bodyPr/>
          <a:lstStyle/>
          <a:p>
            <a:r>
              <a:rPr lang="en-US" i="1"/>
              <a:t>Candida </a:t>
            </a:r>
            <a:r>
              <a:rPr lang="en-US" i="1" err="1"/>
              <a:t>parapsilosis</a:t>
            </a:r>
            <a:r>
              <a:rPr lang="en-US" i="1"/>
              <a:t> </a:t>
            </a:r>
            <a:r>
              <a:rPr lang="en-US"/>
              <a:t>(</a:t>
            </a:r>
            <a:r>
              <a:rPr lang="en-US" i="1"/>
              <a:t>C. </a:t>
            </a:r>
            <a:r>
              <a:rPr lang="en-US" i="1" err="1"/>
              <a:t>parapsilosis</a:t>
            </a:r>
            <a:r>
              <a:rPr lang="en-US"/>
              <a:t>)</a:t>
            </a:r>
          </a:p>
        </p:txBody>
      </p:sp>
      <p:sp>
        <p:nvSpPr>
          <p:cNvPr id="3" name="Text Placeholder 2">
            <a:extLst>
              <a:ext uri="{FF2B5EF4-FFF2-40B4-BE49-F238E27FC236}">
                <a16:creationId xmlns:a16="http://schemas.microsoft.com/office/drawing/2014/main" id="{D1072B04-B5AD-C04C-CBD4-1AA2ECB2E10C}"/>
              </a:ext>
            </a:extLst>
          </p:cNvPr>
          <p:cNvSpPr>
            <a:spLocks noGrp="1"/>
          </p:cNvSpPr>
          <p:nvPr>
            <p:ph type="body" idx="1"/>
          </p:nvPr>
        </p:nvSpPr>
        <p:spPr/>
        <p:txBody>
          <a:bodyPr/>
          <a:lstStyle/>
          <a:p>
            <a:r>
              <a:rPr lang="en-US"/>
              <a:t>Dallas Smith</a:t>
            </a:r>
          </a:p>
        </p:txBody>
      </p:sp>
    </p:spTree>
    <p:extLst>
      <p:ext uri="{BB962C8B-B14F-4D97-AF65-F5344CB8AC3E}">
        <p14:creationId xmlns:p14="http://schemas.microsoft.com/office/powerpoint/2010/main" val="395257938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75A93C-7271-6117-CC8F-3D8A84667775}"/>
              </a:ext>
            </a:extLst>
          </p:cNvPr>
          <p:cNvSpPr>
            <a:spLocks noGrp="1"/>
          </p:cNvSpPr>
          <p:nvPr>
            <p:ph type="body" sz="quarter" idx="10"/>
          </p:nvPr>
        </p:nvSpPr>
        <p:spPr>
          <a:xfrm>
            <a:off x="457199" y="1300294"/>
            <a:ext cx="3505201" cy="3196205"/>
          </a:xfrm>
        </p:spPr>
        <p:txBody>
          <a:bodyPr/>
          <a:lstStyle/>
          <a:p>
            <a:pPr marL="227965" indent="-227965"/>
            <a:r>
              <a:rPr lang="en-US" b="0">
                <a:latin typeface="Calibri"/>
                <a:ea typeface="Calibri"/>
                <a:cs typeface="Calibri"/>
              </a:rPr>
              <a:t>Third most common cause of fungal bloodstream infections (BSI) in the United States</a:t>
            </a:r>
          </a:p>
          <a:p>
            <a:pPr marL="227965" indent="-227965"/>
            <a:r>
              <a:rPr lang="en-US" b="0">
                <a:latin typeface="Calibri"/>
                <a:ea typeface="Calibri"/>
                <a:cs typeface="Calibri"/>
              </a:rPr>
              <a:t>Common in premature neonates, persons with cancer or COVID-19, and organ transplant recipients</a:t>
            </a:r>
          </a:p>
        </p:txBody>
      </p:sp>
      <p:sp>
        <p:nvSpPr>
          <p:cNvPr id="3" name="Title 2">
            <a:extLst>
              <a:ext uri="{FF2B5EF4-FFF2-40B4-BE49-F238E27FC236}">
                <a16:creationId xmlns:a16="http://schemas.microsoft.com/office/drawing/2014/main" id="{9CCB914C-F8CE-664C-50B5-95291EA98DC8}"/>
              </a:ext>
            </a:extLst>
          </p:cNvPr>
          <p:cNvSpPr>
            <a:spLocks noGrp="1"/>
          </p:cNvSpPr>
          <p:nvPr>
            <p:ph type="title"/>
          </p:nvPr>
        </p:nvSpPr>
        <p:spPr>
          <a:xfrm>
            <a:off x="457199" y="205979"/>
            <a:ext cx="8548255" cy="857250"/>
          </a:xfrm>
        </p:spPr>
        <p:txBody>
          <a:bodyPr lIns="91440" tIns="45720" rIns="91440" bIns="45720" anchor="b" anchorCtr="0"/>
          <a:lstStyle/>
          <a:p>
            <a:r>
              <a:rPr lang="en-US" sz="3200" i="1">
                <a:latin typeface="Calibri"/>
                <a:ea typeface="Calibri"/>
                <a:cs typeface="Calibri"/>
              </a:rPr>
              <a:t>Candida parapsilosis </a:t>
            </a:r>
            <a:r>
              <a:rPr lang="en-US" sz="3200">
                <a:latin typeface="Calibri"/>
                <a:ea typeface="Calibri"/>
                <a:cs typeface="Calibri"/>
              </a:rPr>
              <a:t>&amp; Bloodstream Infections</a:t>
            </a:r>
          </a:p>
        </p:txBody>
      </p:sp>
      <p:pic>
        <p:nvPicPr>
          <p:cNvPr id="1026" name="Picture 2" descr="Figure is a histogram indicating Candida species distribution by year during 2017–2021. Data were collected from 10 sites in the United States.">
            <a:extLst>
              <a:ext uri="{FF2B5EF4-FFF2-40B4-BE49-F238E27FC236}">
                <a16:creationId xmlns:a16="http://schemas.microsoft.com/office/drawing/2014/main" id="{B4D2D538-4D5E-CEE0-EB30-8914FC8DAE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2463" y="1203059"/>
            <a:ext cx="3989772" cy="34116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E3EE13F-E4DE-17FF-6B80-2144429DB2FC}"/>
              </a:ext>
            </a:extLst>
          </p:cNvPr>
          <p:cNvSpPr txBox="1"/>
          <p:nvPr/>
        </p:nvSpPr>
        <p:spPr>
          <a:xfrm>
            <a:off x="734291" y="4754571"/>
            <a:ext cx="7675418" cy="261610"/>
          </a:xfrm>
          <a:prstGeom prst="rect">
            <a:avLst/>
          </a:prstGeom>
          <a:noFill/>
        </p:spPr>
        <p:txBody>
          <a:bodyPr wrap="square">
            <a:spAutoFit/>
          </a:bodyPr>
          <a:lstStyle/>
          <a:p>
            <a:r>
              <a:rPr lang="en-US" sz="1100">
                <a:hlinkClick r:id="rId3"/>
              </a:rPr>
              <a:t>Population-Based Active Surveillance for Culture-Confirmed Candidemia — 10 Sites, United States, 2017–2021 | MMWR</a:t>
            </a:r>
            <a:endParaRPr lang="en-US" sz="1100"/>
          </a:p>
        </p:txBody>
      </p:sp>
      <p:sp>
        <p:nvSpPr>
          <p:cNvPr id="4" name="TextBox 3">
            <a:extLst>
              <a:ext uri="{FF2B5EF4-FFF2-40B4-BE49-F238E27FC236}">
                <a16:creationId xmlns:a16="http://schemas.microsoft.com/office/drawing/2014/main" id="{AB8705C2-F20F-58DE-7BB2-449F9056B314}"/>
              </a:ext>
              <a:ext uri="{C183D7F6-B498-43B3-948B-1728B52AA6E4}">
                <adec:decorative xmlns:adec="http://schemas.microsoft.com/office/drawing/2017/decorative" val="1"/>
              </a:ext>
            </a:extLst>
          </p:cNvPr>
          <p:cNvSpPr txBox="1"/>
          <p:nvPr/>
        </p:nvSpPr>
        <p:spPr>
          <a:xfrm>
            <a:off x="4488873" y="1685059"/>
            <a:ext cx="3920836" cy="548640"/>
          </a:xfrm>
          <a:prstGeom prst="rect">
            <a:avLst/>
          </a:prstGeom>
          <a:noFill/>
          <a:ln w="38100">
            <a:solidFill>
              <a:srgbClr val="EE5835"/>
            </a:solidFill>
          </a:ln>
        </p:spPr>
        <p:txBody>
          <a:bodyPr wrap="square" rtlCol="0">
            <a:spAutoFit/>
          </a:bodyPr>
          <a:lstStyle/>
          <a:p>
            <a:endParaRPr lang="en-US" sz="1200">
              <a:ln>
                <a:solidFill>
                  <a:srgbClr val="FFFF00"/>
                </a:solidFill>
              </a:ln>
              <a:solidFill>
                <a:srgbClr val="000000"/>
              </a:solidFill>
              <a:latin typeface="Calibri" panose="020F0502020204030204" pitchFamily="34" charset="0"/>
            </a:endParaRPr>
          </a:p>
        </p:txBody>
      </p:sp>
    </p:spTree>
    <p:extLst>
      <p:ext uri="{BB962C8B-B14F-4D97-AF65-F5344CB8AC3E}">
        <p14:creationId xmlns:p14="http://schemas.microsoft.com/office/powerpoint/2010/main" val="143283956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EF24B2-32C0-A070-59AC-7FD941BA178B}"/>
              </a:ext>
            </a:extLst>
          </p:cNvPr>
          <p:cNvSpPr>
            <a:spLocks noGrp="1"/>
          </p:cNvSpPr>
          <p:nvPr>
            <p:ph type="body" sz="quarter" idx="10"/>
          </p:nvPr>
        </p:nvSpPr>
        <p:spPr>
          <a:xfrm>
            <a:off x="457200" y="1071248"/>
            <a:ext cx="6380019" cy="3782513"/>
          </a:xfrm>
        </p:spPr>
        <p:txBody>
          <a:bodyPr/>
          <a:lstStyle/>
          <a:p>
            <a:pPr marL="227965" indent="-227965"/>
            <a:r>
              <a:rPr lang="en-US"/>
              <a:t>Risk factors are similar for candidemia in general: </a:t>
            </a:r>
            <a:endParaRPr lang="en-US">
              <a:ea typeface="Calibri" panose="020F0502020204030204" pitchFamily="34" charset="0"/>
              <a:cs typeface="Calibri" panose="020F0502020204030204" pitchFamily="34" charset="0"/>
            </a:endParaRPr>
          </a:p>
          <a:p>
            <a:pPr marL="456565" lvl="1" indent="-169545"/>
            <a:r>
              <a:rPr lang="en-US"/>
              <a:t>Previous abdominal surgery</a:t>
            </a:r>
            <a:endParaRPr lang="en-US">
              <a:ea typeface="Calibri" panose="020F0502020204030204" pitchFamily="34" charset="0"/>
              <a:cs typeface="Calibri" panose="020F0502020204030204" pitchFamily="34" charset="0"/>
            </a:endParaRPr>
          </a:p>
          <a:p>
            <a:pPr marL="456565" lvl="1" indent="-169545"/>
            <a:r>
              <a:rPr lang="en-US"/>
              <a:t>Total parenteral nutrition</a:t>
            </a:r>
            <a:endParaRPr lang="en-US">
              <a:ea typeface="Calibri" panose="020F0502020204030204" pitchFamily="34" charset="0"/>
              <a:cs typeface="Calibri" panose="020F0502020204030204" pitchFamily="34" charset="0"/>
            </a:endParaRPr>
          </a:p>
          <a:p>
            <a:pPr marL="456565" lvl="1" indent="-169545"/>
            <a:r>
              <a:rPr lang="en-US"/>
              <a:t>Fungal colonization</a:t>
            </a:r>
            <a:endParaRPr lang="en-US">
              <a:ea typeface="Calibri" panose="020F0502020204030204" pitchFamily="34" charset="0"/>
              <a:cs typeface="Calibri" panose="020F0502020204030204" pitchFamily="34" charset="0"/>
            </a:endParaRPr>
          </a:p>
          <a:p>
            <a:pPr marL="456565" lvl="1" indent="-169545"/>
            <a:r>
              <a:rPr lang="en-US"/>
              <a:t>Central venous catheters</a:t>
            </a:r>
            <a:endParaRPr lang="en-US">
              <a:ea typeface="Calibri" panose="020F0502020204030204" pitchFamily="34" charset="0"/>
              <a:cs typeface="Calibri" panose="020F0502020204030204" pitchFamily="34" charset="0"/>
            </a:endParaRPr>
          </a:p>
          <a:p>
            <a:pPr marL="456565" lvl="1" indent="-169545"/>
            <a:r>
              <a:rPr lang="en-US">
                <a:latin typeface="Calibri"/>
                <a:ea typeface="Calibri"/>
                <a:cs typeface="Calibri"/>
              </a:rPr>
              <a:t>Broad-spectrum antibiotics</a:t>
            </a:r>
          </a:p>
          <a:p>
            <a:pPr marL="456565" lvl="1" indent="-169545"/>
            <a:r>
              <a:rPr lang="en-US"/>
              <a:t>Septic shock</a:t>
            </a:r>
            <a:endParaRPr lang="en-US">
              <a:ea typeface="Calibri" panose="020F0502020204030204" pitchFamily="34" charset="0"/>
              <a:cs typeface="Calibri" panose="020F0502020204030204" pitchFamily="34" charset="0"/>
            </a:endParaRPr>
          </a:p>
          <a:p>
            <a:pPr marL="456565" lvl="1" indent="-169545"/>
            <a:r>
              <a:rPr lang="en-US"/>
              <a:t>Renal replacement therapy</a:t>
            </a:r>
            <a:endParaRPr lang="en-US">
              <a:latin typeface="Calibri"/>
              <a:ea typeface="Calibri"/>
              <a:cs typeface="Calibri"/>
            </a:endParaRPr>
          </a:p>
          <a:p>
            <a:pPr marL="227965" indent="-227965"/>
            <a:r>
              <a:rPr lang="en-US">
                <a:latin typeface="Calibri"/>
                <a:ea typeface="Calibri"/>
                <a:cs typeface="Calibri"/>
              </a:rPr>
              <a:t>Can persist on healthcare surfaces and healthcare workers' hands, facilitating spread among patients</a:t>
            </a:r>
          </a:p>
          <a:p>
            <a:pPr marL="456565" lvl="1" indent="-169545"/>
            <a:r>
              <a:rPr lang="en-US"/>
              <a:t>Forms biofilms</a:t>
            </a:r>
          </a:p>
          <a:p>
            <a:pPr marL="456565" lvl="1" indent="-169545"/>
            <a:r>
              <a:rPr lang="en-US">
                <a:ea typeface="Calibri" panose="020F0502020204030204" pitchFamily="34" charset="0"/>
                <a:cs typeface="Calibri" panose="020F0502020204030204" pitchFamily="34" charset="0"/>
              </a:rPr>
              <a:t>Can cause outbreaks</a:t>
            </a:r>
          </a:p>
        </p:txBody>
      </p:sp>
      <p:sp>
        <p:nvSpPr>
          <p:cNvPr id="3" name="Title 2">
            <a:extLst>
              <a:ext uri="{FF2B5EF4-FFF2-40B4-BE49-F238E27FC236}">
                <a16:creationId xmlns:a16="http://schemas.microsoft.com/office/drawing/2014/main" id="{DBFA9260-25D0-242B-471D-8A8036CC40B2}"/>
              </a:ext>
            </a:extLst>
          </p:cNvPr>
          <p:cNvSpPr>
            <a:spLocks noGrp="1"/>
          </p:cNvSpPr>
          <p:nvPr>
            <p:ph type="title"/>
          </p:nvPr>
        </p:nvSpPr>
        <p:spPr>
          <a:xfrm>
            <a:off x="457200" y="205979"/>
            <a:ext cx="8229600" cy="649825"/>
          </a:xfrm>
        </p:spPr>
        <p:txBody>
          <a:bodyPr lIns="91440" tIns="45720" rIns="91440" bIns="45720" anchor="b" anchorCtr="0"/>
          <a:lstStyle/>
          <a:p>
            <a:r>
              <a:rPr lang="en-US" sz="3200" i="1">
                <a:latin typeface="Calibri"/>
                <a:ea typeface="Calibri"/>
                <a:cs typeface="Calibri"/>
              </a:rPr>
              <a:t>C. parapsilosis </a:t>
            </a:r>
            <a:r>
              <a:rPr lang="en-US" sz="3200">
                <a:latin typeface="Calibri"/>
                <a:ea typeface="Calibri"/>
                <a:cs typeface="Calibri"/>
              </a:rPr>
              <a:t>bloodstream infections</a:t>
            </a:r>
          </a:p>
        </p:txBody>
      </p:sp>
      <p:pic>
        <p:nvPicPr>
          <p:cNvPr id="5" name="Graphic 4" descr="Hospital with solid fill">
            <a:extLst>
              <a:ext uri="{FF2B5EF4-FFF2-40B4-BE49-F238E27FC236}">
                <a16:creationId xmlns:a16="http://schemas.microsoft.com/office/drawing/2014/main" id="{0397B51A-6D29-1992-2C2B-FC3EC680EC1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53545" y="638008"/>
            <a:ext cx="3290455" cy="3290455"/>
          </a:xfrm>
          <a:prstGeom prst="rect">
            <a:avLst/>
          </a:prstGeom>
        </p:spPr>
      </p:pic>
      <p:sp>
        <p:nvSpPr>
          <p:cNvPr id="7" name="TextBox 6">
            <a:extLst>
              <a:ext uri="{FF2B5EF4-FFF2-40B4-BE49-F238E27FC236}">
                <a16:creationId xmlns:a16="http://schemas.microsoft.com/office/drawing/2014/main" id="{9A56D696-63CE-58B4-4312-AEC39334DE37}"/>
              </a:ext>
            </a:extLst>
          </p:cNvPr>
          <p:cNvSpPr txBox="1"/>
          <p:nvPr/>
        </p:nvSpPr>
        <p:spPr>
          <a:xfrm>
            <a:off x="301336" y="4853761"/>
            <a:ext cx="8541327" cy="215444"/>
          </a:xfrm>
          <a:prstGeom prst="rect">
            <a:avLst/>
          </a:prstGeom>
          <a:noFill/>
        </p:spPr>
        <p:txBody>
          <a:bodyPr wrap="square">
            <a:spAutoFit/>
          </a:bodyPr>
          <a:lstStyle/>
          <a:p>
            <a:r>
              <a:rPr lang="en-US" sz="800">
                <a:hlinkClick r:id="rId4"/>
              </a:rPr>
              <a:t>Worldwide emergence of fluconazole-resistant Candida </a:t>
            </a:r>
            <a:r>
              <a:rPr lang="en-US" sz="800" err="1">
                <a:hlinkClick r:id="rId4"/>
              </a:rPr>
              <a:t>parapsilosis</a:t>
            </a:r>
            <a:r>
              <a:rPr lang="en-US" sz="800">
                <a:hlinkClick r:id="rId4"/>
              </a:rPr>
              <a:t>: current framework and future research roadmap - The Lancet Microbe</a:t>
            </a:r>
            <a:endParaRPr lang="en-US" sz="800"/>
          </a:p>
        </p:txBody>
      </p:sp>
    </p:spTree>
    <p:extLst>
      <p:ext uri="{BB962C8B-B14F-4D97-AF65-F5344CB8AC3E}">
        <p14:creationId xmlns:p14="http://schemas.microsoft.com/office/powerpoint/2010/main" val="239651657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2A9CF8-6377-8104-0D45-944E1C4C172C}"/>
              </a:ext>
            </a:extLst>
          </p:cNvPr>
          <p:cNvSpPr>
            <a:spLocks noGrp="1"/>
          </p:cNvSpPr>
          <p:nvPr>
            <p:ph type="title"/>
          </p:nvPr>
        </p:nvSpPr>
        <p:spPr>
          <a:xfrm>
            <a:off x="339436" y="2143125"/>
            <a:ext cx="8465127" cy="857250"/>
          </a:xfrm>
        </p:spPr>
        <p:txBody>
          <a:bodyPr lIns="91440" tIns="45720" rIns="91440" bIns="45720" anchor="b" anchorCtr="0"/>
          <a:lstStyle/>
          <a:p>
            <a:pPr algn="ctr"/>
            <a:r>
              <a:rPr lang="en-US" sz="3200">
                <a:latin typeface="Calibri"/>
                <a:ea typeface="Calibri"/>
                <a:cs typeface="Calibri"/>
              </a:rPr>
              <a:t>Historically, </a:t>
            </a:r>
            <a:r>
              <a:rPr lang="en-US" sz="3200" i="1">
                <a:latin typeface="Calibri"/>
                <a:ea typeface="Calibri"/>
                <a:cs typeface="Calibri"/>
              </a:rPr>
              <a:t>C. </a:t>
            </a:r>
            <a:r>
              <a:rPr lang="en-US" sz="3200" i="1" err="1">
                <a:latin typeface="Calibri"/>
                <a:ea typeface="Calibri"/>
                <a:cs typeface="Calibri"/>
              </a:rPr>
              <a:t>parapsilosis</a:t>
            </a:r>
            <a:r>
              <a:rPr lang="en-US" sz="3200" i="1">
                <a:latin typeface="Calibri"/>
                <a:ea typeface="Calibri"/>
                <a:cs typeface="Calibri"/>
              </a:rPr>
              <a:t> </a:t>
            </a:r>
            <a:r>
              <a:rPr lang="en-US" sz="3200">
                <a:latin typeface="Calibri"/>
                <a:ea typeface="Calibri"/>
                <a:cs typeface="Calibri"/>
              </a:rPr>
              <a:t>was mostly susceptible to fluconazole.</a:t>
            </a:r>
          </a:p>
        </p:txBody>
      </p:sp>
    </p:spTree>
    <p:extLst>
      <p:ext uri="{BB962C8B-B14F-4D97-AF65-F5344CB8AC3E}">
        <p14:creationId xmlns:p14="http://schemas.microsoft.com/office/powerpoint/2010/main" val="198616370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7A731-3009-5FCA-A388-EF6463D06C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4F9795A-31F9-72CD-1F17-3D270FC2D7DD}"/>
              </a:ext>
            </a:extLst>
          </p:cNvPr>
          <p:cNvSpPr>
            <a:spLocks noGrp="1"/>
          </p:cNvSpPr>
          <p:nvPr>
            <p:ph type="title"/>
          </p:nvPr>
        </p:nvSpPr>
        <p:spPr>
          <a:xfrm>
            <a:off x="284019" y="205979"/>
            <a:ext cx="8859981" cy="857250"/>
          </a:xfrm>
        </p:spPr>
        <p:txBody>
          <a:bodyPr lIns="91440" tIns="45720" rIns="91440" bIns="45720" anchor="b" anchorCtr="0"/>
          <a:lstStyle/>
          <a:p>
            <a:r>
              <a:rPr lang="en-US" sz="3200" dirty="0">
                <a:latin typeface="Calibri"/>
                <a:ea typeface="Calibri"/>
                <a:cs typeface="Calibri"/>
              </a:rPr>
              <a:t>Global Emergence of fluconazole-resistant </a:t>
            </a:r>
            <a:r>
              <a:rPr lang="en-US" sz="3200" i="1" dirty="0">
                <a:latin typeface="Calibri"/>
                <a:ea typeface="Calibri"/>
                <a:cs typeface="Calibri"/>
              </a:rPr>
              <a:t>Candida parapsilosis </a:t>
            </a:r>
            <a:r>
              <a:rPr lang="en-US" i="1" dirty="0">
                <a:latin typeface="Calibri"/>
                <a:ea typeface="Calibri"/>
                <a:cs typeface="Calibri"/>
              </a:rPr>
              <a:t>– S</a:t>
            </a:r>
            <a:r>
              <a:rPr lang="en-US" dirty="0">
                <a:latin typeface="Calibri"/>
                <a:ea typeface="Calibri"/>
                <a:cs typeface="Calibri"/>
              </a:rPr>
              <a:t>ome Countries as High as 60%</a:t>
            </a:r>
          </a:p>
        </p:txBody>
      </p:sp>
      <p:pic>
        <p:nvPicPr>
          <p:cNvPr id="5" name="Picture 4" descr="Global Emergence of Fluconazole-Resistant Candida parapsilosis – Some Countries as High as 60%">
            <a:extLst>
              <a:ext uri="{FF2B5EF4-FFF2-40B4-BE49-F238E27FC236}">
                <a16:creationId xmlns:a16="http://schemas.microsoft.com/office/drawing/2014/main" id="{170ED78A-FBF6-6EEB-8BBF-AC090B6EAA86}"/>
              </a:ext>
            </a:extLst>
          </p:cNvPr>
          <p:cNvPicPr>
            <a:picLocks noChangeAspect="1"/>
          </p:cNvPicPr>
          <p:nvPr/>
        </p:nvPicPr>
        <p:blipFill>
          <a:blip r:embed="rId2"/>
          <a:srcRect t="40284" b="22155"/>
          <a:stretch/>
        </p:blipFill>
        <p:spPr>
          <a:xfrm>
            <a:off x="928255" y="1201774"/>
            <a:ext cx="6908465" cy="3571116"/>
          </a:xfrm>
          <a:prstGeom prst="rect">
            <a:avLst/>
          </a:prstGeom>
        </p:spPr>
      </p:pic>
      <p:sp>
        <p:nvSpPr>
          <p:cNvPr id="4" name="TextBox 3">
            <a:extLst>
              <a:ext uri="{FF2B5EF4-FFF2-40B4-BE49-F238E27FC236}">
                <a16:creationId xmlns:a16="http://schemas.microsoft.com/office/drawing/2014/main" id="{48BD24E8-70AC-0A30-7278-13B3E272F307}"/>
              </a:ext>
            </a:extLst>
          </p:cNvPr>
          <p:cNvSpPr txBox="1"/>
          <p:nvPr/>
        </p:nvSpPr>
        <p:spPr>
          <a:xfrm>
            <a:off x="284019" y="4718240"/>
            <a:ext cx="8402781" cy="253916"/>
          </a:xfrm>
          <a:prstGeom prst="rect">
            <a:avLst/>
          </a:prstGeom>
          <a:noFill/>
        </p:spPr>
        <p:txBody>
          <a:bodyPr wrap="square">
            <a:spAutoFit/>
          </a:bodyPr>
          <a:lstStyle/>
          <a:p>
            <a:r>
              <a:rPr lang="en-US" sz="1050">
                <a:hlinkClick r:id="rId3"/>
              </a:rPr>
              <a:t>Worldwide emergence of fluconazole-resistant Candida parapsilosis: current framework and future research roadmap - The Lancet Microbe</a:t>
            </a:r>
            <a:endParaRPr lang="en-US" sz="1050"/>
          </a:p>
        </p:txBody>
      </p:sp>
    </p:spTree>
    <p:extLst>
      <p:ext uri="{BB962C8B-B14F-4D97-AF65-F5344CB8AC3E}">
        <p14:creationId xmlns:p14="http://schemas.microsoft.com/office/powerpoint/2010/main" val="264885797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201DBF-B71A-F868-CDF7-79E7938896DD}"/>
              </a:ext>
            </a:extLst>
          </p:cNvPr>
          <p:cNvSpPr>
            <a:spLocks noGrp="1"/>
          </p:cNvSpPr>
          <p:nvPr>
            <p:ph type="title"/>
          </p:nvPr>
        </p:nvSpPr>
        <p:spPr/>
        <p:txBody>
          <a:bodyPr lIns="91440" tIns="45720" rIns="91440" bIns="45720" anchor="b" anchorCtr="0"/>
          <a:lstStyle/>
          <a:p>
            <a:r>
              <a:rPr lang="en-US" sz="3200" dirty="0">
                <a:latin typeface="Calibri"/>
                <a:ea typeface="Calibri"/>
                <a:cs typeface="Calibri"/>
              </a:rPr>
              <a:t>Global Emergence of fluconazole-resistant </a:t>
            </a:r>
            <a:r>
              <a:rPr lang="en-US" sz="3200" i="1" dirty="0">
                <a:latin typeface="Calibri"/>
                <a:ea typeface="Calibri"/>
                <a:cs typeface="Calibri"/>
              </a:rPr>
              <a:t>Candida parapsilosis, </a:t>
            </a:r>
            <a:r>
              <a:rPr lang="en-US" sz="3200" dirty="0">
                <a:latin typeface="Calibri"/>
                <a:ea typeface="Calibri"/>
                <a:cs typeface="Calibri"/>
              </a:rPr>
              <a:t>2012-2022</a:t>
            </a:r>
          </a:p>
        </p:txBody>
      </p:sp>
      <p:pic>
        <p:nvPicPr>
          <p:cNvPr id="6" name="Picture 5" descr="Bar chart of Global Emergence of Fluconazole-Resistant Candida parapsilosis, 2012-2022 with Number of accumulated papers with FLC-R parapsilosis &gt;10% in bar and a line graph of Number of accumulated countries">
            <a:extLst>
              <a:ext uri="{FF2B5EF4-FFF2-40B4-BE49-F238E27FC236}">
                <a16:creationId xmlns:a16="http://schemas.microsoft.com/office/drawing/2014/main" id="{BE491E25-ABF0-6DE5-7D45-D74C1B139C95}"/>
              </a:ext>
            </a:extLst>
          </p:cNvPr>
          <p:cNvPicPr>
            <a:picLocks noChangeAspect="1"/>
          </p:cNvPicPr>
          <p:nvPr/>
        </p:nvPicPr>
        <p:blipFill>
          <a:blip r:embed="rId2"/>
          <a:srcRect t="78371"/>
          <a:stretch/>
        </p:blipFill>
        <p:spPr>
          <a:xfrm>
            <a:off x="370080" y="1917225"/>
            <a:ext cx="8661885" cy="2578302"/>
          </a:xfrm>
          <a:prstGeom prst="rect">
            <a:avLst/>
          </a:prstGeom>
        </p:spPr>
      </p:pic>
      <p:sp>
        <p:nvSpPr>
          <p:cNvPr id="7" name="TextBox 6">
            <a:extLst>
              <a:ext uri="{FF2B5EF4-FFF2-40B4-BE49-F238E27FC236}">
                <a16:creationId xmlns:a16="http://schemas.microsoft.com/office/drawing/2014/main" id="{DD3C61E8-E58B-E49E-4843-C15DA07A2DF7}"/>
              </a:ext>
            </a:extLst>
          </p:cNvPr>
          <p:cNvSpPr txBox="1"/>
          <p:nvPr/>
        </p:nvSpPr>
        <p:spPr>
          <a:xfrm>
            <a:off x="284019" y="4713622"/>
            <a:ext cx="8402781" cy="253916"/>
          </a:xfrm>
          <a:prstGeom prst="rect">
            <a:avLst/>
          </a:prstGeom>
          <a:noFill/>
        </p:spPr>
        <p:txBody>
          <a:bodyPr wrap="square">
            <a:spAutoFit/>
          </a:bodyPr>
          <a:lstStyle/>
          <a:p>
            <a:r>
              <a:rPr lang="en-US" sz="1050">
                <a:hlinkClick r:id="rId3"/>
              </a:rPr>
              <a:t>Worldwide emergence of fluconazole-resistant Candida parapsilosis: current framework and future research roadmap - The Lancet Microbe</a:t>
            </a:r>
            <a:endParaRPr lang="en-US" sz="1050"/>
          </a:p>
        </p:txBody>
      </p:sp>
      <p:sp>
        <p:nvSpPr>
          <p:cNvPr id="2" name="TextBox 1">
            <a:extLst>
              <a:ext uri="{FF2B5EF4-FFF2-40B4-BE49-F238E27FC236}">
                <a16:creationId xmlns:a16="http://schemas.microsoft.com/office/drawing/2014/main" id="{C25A3B6A-A3C6-EE2D-8357-52F051B87B82}"/>
              </a:ext>
            </a:extLst>
          </p:cNvPr>
          <p:cNvSpPr txBox="1"/>
          <p:nvPr/>
        </p:nvSpPr>
        <p:spPr>
          <a:xfrm>
            <a:off x="457200" y="1329798"/>
            <a:ext cx="5320715" cy="400110"/>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rgbClr val="1D1D1D"/>
                </a:solidFill>
                <a:latin typeface="Calibri"/>
                <a:ea typeface="Calibri"/>
                <a:cs typeface="Calibri"/>
              </a:rPr>
              <a:t>Reported in at least 16 countries</a:t>
            </a:r>
          </a:p>
        </p:txBody>
      </p:sp>
      <p:sp>
        <p:nvSpPr>
          <p:cNvPr id="4" name="TextBox 3">
            <a:extLst>
              <a:ext uri="{FF2B5EF4-FFF2-40B4-BE49-F238E27FC236}">
                <a16:creationId xmlns:a16="http://schemas.microsoft.com/office/drawing/2014/main" id="{87928BDA-7BD0-1505-BA16-6D18056220A6}"/>
              </a:ext>
              <a:ext uri="{C183D7F6-B498-43B3-948B-1728B52AA6E4}">
                <adec:decorative xmlns:adec="http://schemas.microsoft.com/office/drawing/2017/decorative" val="1"/>
              </a:ext>
            </a:extLst>
          </p:cNvPr>
          <p:cNvSpPr txBox="1"/>
          <p:nvPr/>
        </p:nvSpPr>
        <p:spPr>
          <a:xfrm>
            <a:off x="998290" y="2273417"/>
            <a:ext cx="3288484" cy="1241570"/>
          </a:xfrm>
          <a:prstGeom prst="rect">
            <a:avLst/>
          </a:prstGeom>
          <a:solidFill>
            <a:schemeClr val="bg1"/>
          </a:solidFill>
        </p:spPr>
        <p:txBody>
          <a:bodyPr wrap="square" rtlCol="0">
            <a:spAutoFit/>
          </a:bodyPr>
          <a:lstStyle/>
          <a:p>
            <a:endParaRPr 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3909446911"/>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803DD4-528D-0405-9A00-B22BD2E0F6BB}"/>
              </a:ext>
            </a:extLst>
          </p:cNvPr>
          <p:cNvSpPr>
            <a:spLocks noGrp="1"/>
          </p:cNvSpPr>
          <p:nvPr>
            <p:ph type="title"/>
          </p:nvPr>
        </p:nvSpPr>
        <p:spPr>
          <a:xfrm>
            <a:off x="457200" y="1757362"/>
            <a:ext cx="8229600" cy="1628775"/>
          </a:xfrm>
        </p:spPr>
        <p:txBody>
          <a:bodyPr/>
          <a:lstStyle/>
          <a:p>
            <a:pPr algn="ctr"/>
            <a:r>
              <a:rPr lang="en-US" sz="3200" dirty="0"/>
              <a:t>Some estimates suggest that mortality rates for </a:t>
            </a:r>
            <a:r>
              <a:rPr lang="en-US" sz="3200" i="1" dirty="0"/>
              <a:t>C. parapsilosis</a:t>
            </a:r>
            <a:r>
              <a:rPr lang="en-US" sz="3200" dirty="0"/>
              <a:t> candidemia cases are </a:t>
            </a:r>
            <a:r>
              <a:rPr lang="en-US" sz="3200" i="1" u="sng" dirty="0"/>
              <a:t>twice</a:t>
            </a:r>
            <a:r>
              <a:rPr lang="en-US" sz="3200" dirty="0"/>
              <a:t> as high for those with fluconazole-resistant isolates compared to susceptible isolates.</a:t>
            </a:r>
          </a:p>
        </p:txBody>
      </p:sp>
    </p:spTree>
    <p:extLst>
      <p:ext uri="{BB962C8B-B14F-4D97-AF65-F5344CB8AC3E}">
        <p14:creationId xmlns:p14="http://schemas.microsoft.com/office/powerpoint/2010/main" val="30018383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393319-3323-3ED3-EBD2-8DB8BE98DF85}"/>
              </a:ext>
            </a:extLst>
          </p:cNvPr>
          <p:cNvSpPr>
            <a:spLocks noGrp="1"/>
          </p:cNvSpPr>
          <p:nvPr>
            <p:ph type="body" sz="quarter" idx="10"/>
          </p:nvPr>
        </p:nvSpPr>
        <p:spPr>
          <a:xfrm>
            <a:off x="457200" y="1977501"/>
            <a:ext cx="2916382" cy="1416854"/>
          </a:xfrm>
        </p:spPr>
        <p:txBody>
          <a:bodyPr/>
          <a:lstStyle/>
          <a:p>
            <a:pPr marL="227965" indent="-227965"/>
            <a:r>
              <a:rPr lang="en-US">
                <a:latin typeface="Calibri"/>
                <a:ea typeface="Calibri"/>
                <a:cs typeface="Calibri"/>
              </a:rPr>
              <a:t>Erg11p is a key enzyme involved in the ergosterol biosynthetic pathway</a:t>
            </a:r>
          </a:p>
        </p:txBody>
      </p:sp>
      <p:sp>
        <p:nvSpPr>
          <p:cNvPr id="3" name="Title 2">
            <a:extLst>
              <a:ext uri="{FF2B5EF4-FFF2-40B4-BE49-F238E27FC236}">
                <a16:creationId xmlns:a16="http://schemas.microsoft.com/office/drawing/2014/main" id="{4C9ADEE4-C72C-5AA4-1799-598E59463159}"/>
              </a:ext>
            </a:extLst>
          </p:cNvPr>
          <p:cNvSpPr>
            <a:spLocks noGrp="1"/>
          </p:cNvSpPr>
          <p:nvPr>
            <p:ph type="title"/>
          </p:nvPr>
        </p:nvSpPr>
        <p:spPr/>
        <p:txBody>
          <a:bodyPr lIns="91440" tIns="45720" rIns="91440" bIns="45720" anchor="b" anchorCtr="0"/>
          <a:lstStyle/>
          <a:p>
            <a:r>
              <a:rPr lang="en-US" sz="3200" dirty="0">
                <a:latin typeface="Calibri"/>
                <a:ea typeface="Calibri"/>
                <a:cs typeface="Calibri"/>
              </a:rPr>
              <a:t>fluconazole-resistant </a:t>
            </a:r>
            <a:r>
              <a:rPr lang="en-US" sz="3200" i="1" dirty="0">
                <a:latin typeface="Calibri"/>
                <a:ea typeface="Calibri"/>
                <a:cs typeface="Calibri"/>
              </a:rPr>
              <a:t>C. </a:t>
            </a:r>
            <a:r>
              <a:rPr lang="en-US" sz="3200" i="1" dirty="0" err="1">
                <a:latin typeface="Calibri"/>
                <a:ea typeface="Calibri"/>
                <a:cs typeface="Calibri"/>
              </a:rPr>
              <a:t>parapsilosis</a:t>
            </a:r>
            <a:r>
              <a:rPr lang="en-US" sz="3200" i="1" dirty="0">
                <a:latin typeface="Calibri"/>
                <a:ea typeface="Calibri"/>
                <a:cs typeface="Calibri"/>
              </a:rPr>
              <a:t> S</a:t>
            </a:r>
            <a:r>
              <a:rPr lang="en-US" sz="3200" dirty="0">
                <a:latin typeface="Calibri"/>
                <a:ea typeface="Calibri"/>
                <a:cs typeface="Calibri"/>
              </a:rPr>
              <a:t>trains Often carry a </a:t>
            </a:r>
            <a:r>
              <a:rPr lang="en-US" sz="3200" i="1" dirty="0">
                <a:latin typeface="Calibri"/>
                <a:ea typeface="Calibri"/>
                <a:cs typeface="Calibri"/>
              </a:rPr>
              <a:t>ERG11</a:t>
            </a:r>
            <a:r>
              <a:rPr lang="en-US" sz="3200" dirty="0">
                <a:latin typeface="Calibri"/>
                <a:ea typeface="Calibri"/>
                <a:cs typeface="Calibri"/>
              </a:rPr>
              <a:t> mutation</a:t>
            </a:r>
          </a:p>
        </p:txBody>
      </p:sp>
      <p:pic>
        <p:nvPicPr>
          <p:cNvPr id="3074" name="Picture 2" descr="Fluconazole-resistant C. parapsilosis Strains Often carry a ERG11 mutation illustration">
            <a:extLst>
              <a:ext uri="{FF2B5EF4-FFF2-40B4-BE49-F238E27FC236}">
                <a16:creationId xmlns:a16="http://schemas.microsoft.com/office/drawing/2014/main" id="{B0578639-C7BC-B023-EFA8-AED2F5CED3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8014"/>
          <a:stretch/>
        </p:blipFill>
        <p:spPr bwMode="auto">
          <a:xfrm>
            <a:off x="3865416" y="983460"/>
            <a:ext cx="5077693" cy="37584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941EFE6-9419-8465-1060-9CA87F7FC1A7}"/>
              </a:ext>
            </a:extLst>
          </p:cNvPr>
          <p:cNvSpPr txBox="1"/>
          <p:nvPr/>
        </p:nvSpPr>
        <p:spPr>
          <a:xfrm>
            <a:off x="568037" y="4733995"/>
            <a:ext cx="8375072" cy="253916"/>
          </a:xfrm>
          <a:prstGeom prst="rect">
            <a:avLst/>
          </a:prstGeom>
          <a:noFill/>
        </p:spPr>
        <p:txBody>
          <a:bodyPr wrap="square">
            <a:spAutoFit/>
          </a:bodyPr>
          <a:lstStyle/>
          <a:p>
            <a:r>
              <a:rPr lang="en-US" sz="1050">
                <a:hlinkClick r:id="rId3"/>
              </a:rPr>
              <a:t>Worldwide emergence of fluconazole-resistant Candida parapsilosis: current framework and future research roadmap - The Lancet Microbe</a:t>
            </a:r>
            <a:endParaRPr lang="en-US" sz="1050"/>
          </a:p>
        </p:txBody>
      </p:sp>
    </p:spTree>
    <p:extLst>
      <p:ext uri="{BB962C8B-B14F-4D97-AF65-F5344CB8AC3E}">
        <p14:creationId xmlns:p14="http://schemas.microsoft.com/office/powerpoint/2010/main" val="362768979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82AB79-7F0E-6297-0358-8ACEBA988A2E}"/>
              </a:ext>
            </a:extLst>
          </p:cNvPr>
          <p:cNvSpPr>
            <a:spLocks noGrp="1"/>
          </p:cNvSpPr>
          <p:nvPr>
            <p:ph type="title"/>
          </p:nvPr>
        </p:nvSpPr>
        <p:spPr>
          <a:xfrm>
            <a:off x="226985" y="168596"/>
            <a:ext cx="8580425" cy="857250"/>
          </a:xfrm>
        </p:spPr>
        <p:txBody>
          <a:bodyPr lIns="91440" tIns="45720" rIns="91440" bIns="45720" anchor="b" anchorCtr="0"/>
          <a:lstStyle/>
          <a:p>
            <a:r>
              <a:rPr lang="en-US" sz="3200" dirty="0">
                <a:latin typeface="Calibri"/>
                <a:ea typeface="Calibri"/>
                <a:cs typeface="Calibri"/>
              </a:rPr>
              <a:t>Overall Trend of fluconazole-resistant </a:t>
            </a:r>
            <a:r>
              <a:rPr lang="en-US" sz="3200" i="1" dirty="0">
                <a:latin typeface="Calibri"/>
                <a:ea typeface="Calibri"/>
                <a:cs typeface="Calibri"/>
              </a:rPr>
              <a:t>C. </a:t>
            </a:r>
            <a:r>
              <a:rPr lang="en-US" sz="3200" i="1" dirty="0" err="1">
                <a:latin typeface="Calibri"/>
                <a:ea typeface="Calibri"/>
                <a:cs typeface="Calibri"/>
              </a:rPr>
              <a:t>parapsilosis</a:t>
            </a:r>
            <a:r>
              <a:rPr lang="en-US" sz="3200" i="1" dirty="0">
                <a:latin typeface="Calibri"/>
                <a:ea typeface="Calibri"/>
                <a:cs typeface="Calibri"/>
              </a:rPr>
              <a:t> P</a:t>
            </a:r>
            <a:r>
              <a:rPr lang="en-US" sz="3200" dirty="0">
                <a:latin typeface="Calibri"/>
                <a:ea typeface="Calibri"/>
                <a:cs typeface="Calibri"/>
              </a:rPr>
              <a:t>revalence Has Increased</a:t>
            </a:r>
          </a:p>
        </p:txBody>
      </p:sp>
      <p:graphicFrame>
        <p:nvGraphicFramePr>
          <p:cNvPr id="4" name="Chart 3" descr="Bar chart showing Percent Fluconazole-Resistant C. parapsilosis during 2008-2025 through CDC’s Emerging Infections Program Candidemia surveillance * &#10;">
            <a:extLst>
              <a:ext uri="{FF2B5EF4-FFF2-40B4-BE49-F238E27FC236}">
                <a16:creationId xmlns:a16="http://schemas.microsoft.com/office/drawing/2014/main" id="{48A11CC0-FCAA-B9FD-0225-D6DFE64F41F0}"/>
              </a:ext>
            </a:extLst>
          </p:cNvPr>
          <p:cNvGraphicFramePr>
            <a:graphicFrameLocks/>
          </p:cNvGraphicFramePr>
          <p:nvPr>
            <p:extLst>
              <p:ext uri="{D42A27DB-BD31-4B8C-83A1-F6EECF244321}">
                <p14:modId xmlns:p14="http://schemas.microsoft.com/office/powerpoint/2010/main" val="1828860421"/>
              </p:ext>
            </p:extLst>
          </p:nvPr>
        </p:nvGraphicFramePr>
        <p:xfrm>
          <a:off x="339794" y="1025846"/>
          <a:ext cx="8347006" cy="374935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39233FCA-4BAA-F1E3-9633-C80871CDD843}"/>
              </a:ext>
            </a:extLst>
          </p:cNvPr>
          <p:cNvSpPr txBox="1"/>
          <p:nvPr/>
        </p:nvSpPr>
        <p:spPr>
          <a:xfrm>
            <a:off x="3687232" y="4775201"/>
            <a:ext cx="1769535" cy="253916"/>
          </a:xfrm>
          <a:prstGeom prst="rect">
            <a:avLst/>
          </a:prstGeom>
          <a:noFill/>
        </p:spPr>
        <p:txBody>
          <a:bodyPr wrap="square" rtlCol="0">
            <a:spAutoFit/>
          </a:bodyPr>
          <a:lstStyle/>
          <a:p>
            <a:r>
              <a:rPr lang="en-US" sz="1050">
                <a:solidFill>
                  <a:srgbClr val="000000"/>
                </a:solidFill>
                <a:latin typeface="Calibri" panose="020F0502020204030204" pitchFamily="34" charset="0"/>
              </a:rPr>
              <a:t>*Data for 2024 is unavailable</a:t>
            </a:r>
          </a:p>
        </p:txBody>
      </p:sp>
    </p:spTree>
    <p:extLst>
      <p:ext uri="{BB962C8B-B14F-4D97-AF65-F5344CB8AC3E}">
        <p14:creationId xmlns:p14="http://schemas.microsoft.com/office/powerpoint/2010/main" val="133687373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16BBD-C426-D508-7FAD-FCF6EF1B12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65226CF-AB25-2AB4-A6CA-25F65DADCA28}"/>
              </a:ext>
            </a:extLst>
          </p:cNvPr>
          <p:cNvSpPr>
            <a:spLocks noGrp="1"/>
          </p:cNvSpPr>
          <p:nvPr>
            <p:ph type="title"/>
          </p:nvPr>
        </p:nvSpPr>
        <p:spPr>
          <a:xfrm>
            <a:off x="457200" y="205979"/>
            <a:ext cx="8229600" cy="649044"/>
          </a:xfrm>
        </p:spPr>
        <p:txBody>
          <a:bodyPr lIns="91440" tIns="45720" rIns="91440" bIns="45720" anchor="b" anchorCtr="0"/>
          <a:lstStyle/>
          <a:p>
            <a:pPr>
              <a:lnSpc>
                <a:spcPct val="111607"/>
              </a:lnSpc>
            </a:pPr>
            <a:r>
              <a:rPr lang="en-US" sz="3200" dirty="0">
                <a:latin typeface="Calibri"/>
                <a:ea typeface="Calibri"/>
                <a:cs typeface="Calibri"/>
              </a:rPr>
              <a:t>Cluster of fluconazole-resistant </a:t>
            </a:r>
            <a:r>
              <a:rPr lang="en-US" sz="3200" i="1" dirty="0">
                <a:latin typeface="Calibri"/>
                <a:ea typeface="Calibri"/>
                <a:cs typeface="Calibri"/>
              </a:rPr>
              <a:t>C. parapsilosis </a:t>
            </a:r>
          </a:p>
        </p:txBody>
      </p:sp>
      <p:sp>
        <p:nvSpPr>
          <p:cNvPr id="2" name="Text Placeholder 1">
            <a:extLst>
              <a:ext uri="{FF2B5EF4-FFF2-40B4-BE49-F238E27FC236}">
                <a16:creationId xmlns:a16="http://schemas.microsoft.com/office/drawing/2014/main" id="{CFABC4B2-E04E-79B8-7554-6AB69A00EC35}"/>
              </a:ext>
            </a:extLst>
          </p:cNvPr>
          <p:cNvSpPr>
            <a:spLocks noGrp="1"/>
          </p:cNvSpPr>
          <p:nvPr>
            <p:ph type="body" sz="quarter" idx="10"/>
          </p:nvPr>
        </p:nvSpPr>
        <p:spPr>
          <a:xfrm>
            <a:off x="527888" y="1104133"/>
            <a:ext cx="8462203" cy="2935234"/>
          </a:xfrm>
        </p:spPr>
        <p:txBody>
          <a:bodyPr/>
          <a:lstStyle/>
          <a:p>
            <a:pPr marL="227965" indent="-227965">
              <a:lnSpc>
                <a:spcPct val="114583"/>
              </a:lnSpc>
            </a:pPr>
            <a:r>
              <a:rPr lang="en-US" b="0" dirty="0">
                <a:latin typeface="Calibri"/>
                <a:cs typeface="Calibri"/>
              </a:rPr>
              <a:t>Candidemia surveillance showed an increase in fluconazole-resistant </a:t>
            </a:r>
            <a:r>
              <a:rPr lang="en-US" b="0" i="1" dirty="0">
                <a:latin typeface="Calibri"/>
                <a:cs typeface="Calibri"/>
              </a:rPr>
              <a:t>C. parapsilosis</a:t>
            </a:r>
            <a:r>
              <a:rPr lang="en-US" b="0" dirty="0">
                <a:latin typeface="Calibri"/>
                <a:cs typeface="Calibri"/>
              </a:rPr>
              <a:t> BSIs in 2021 in Atlanta</a:t>
            </a:r>
          </a:p>
          <a:p>
            <a:pPr marL="456560" lvl="1" indent="-227965">
              <a:lnSpc>
                <a:spcPct val="114583"/>
              </a:lnSpc>
            </a:pPr>
            <a:r>
              <a:rPr lang="en-US" dirty="0">
                <a:latin typeface="Calibri"/>
                <a:ea typeface="Calibri" panose="020F0502020204030204" pitchFamily="34" charset="0"/>
                <a:cs typeface="Calibri"/>
              </a:rPr>
              <a:t>30% of fluconazole-resistant cases had received azole treatment in the prior 30 days</a:t>
            </a:r>
            <a:endParaRPr lang="en-US" b="0" dirty="0">
              <a:ea typeface="Calibri" panose="020F0502020204030204" pitchFamily="34" charset="0"/>
              <a:cs typeface="Calibri" panose="020F0502020204030204" pitchFamily="34" charset="0"/>
            </a:endParaRPr>
          </a:p>
          <a:p>
            <a:pPr marL="227965" indent="-227965">
              <a:lnSpc>
                <a:spcPct val="114583"/>
              </a:lnSpc>
            </a:pPr>
            <a:endParaRPr lang="en-US" b="0" dirty="0">
              <a:ea typeface="Calibri" panose="020F0502020204030204" pitchFamily="34" charset="0"/>
              <a:cs typeface="Calibri" panose="020F0502020204030204" pitchFamily="34" charset="0"/>
            </a:endParaRPr>
          </a:p>
        </p:txBody>
      </p:sp>
      <p:pic>
        <p:nvPicPr>
          <p:cNvPr id="1026" name="Picture 2" descr="Figure 1.">
            <a:extLst>
              <a:ext uri="{FF2B5EF4-FFF2-40B4-BE49-F238E27FC236}">
                <a16:creationId xmlns:a16="http://schemas.microsoft.com/office/drawing/2014/main" id="{ADED56F4-372C-DD1D-1FCE-BA28C026F2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388" y="2394035"/>
            <a:ext cx="4816444" cy="2543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35356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534F5-297C-FFDD-B2C9-7D3DC3F6337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4D2B068-3C9D-8F95-B44D-2BE8584F6948}"/>
              </a:ext>
            </a:extLst>
          </p:cNvPr>
          <p:cNvSpPr>
            <a:spLocks noGrp="1"/>
          </p:cNvSpPr>
          <p:nvPr>
            <p:ph type="title"/>
          </p:nvPr>
        </p:nvSpPr>
        <p:spPr>
          <a:xfrm>
            <a:off x="457201" y="293206"/>
            <a:ext cx="8229600" cy="1002723"/>
          </a:xfrm>
        </p:spPr>
        <p:txBody>
          <a:bodyPr lIns="91440" tIns="45720" rIns="91440" bIns="45720" anchor="b" anchorCtr="0"/>
          <a:lstStyle/>
          <a:p>
            <a:pPr>
              <a:lnSpc>
                <a:spcPct val="100000"/>
              </a:lnSpc>
            </a:pPr>
            <a:r>
              <a:rPr lang="en-US" sz="3200" dirty="0">
                <a:latin typeface="Calibri"/>
                <a:ea typeface="Calibri"/>
                <a:cs typeface="Calibri"/>
              </a:rPr>
              <a:t>fluconazole resistance was more common among patients: </a:t>
            </a:r>
          </a:p>
        </p:txBody>
      </p:sp>
      <p:sp>
        <p:nvSpPr>
          <p:cNvPr id="2" name="Text Placeholder 1">
            <a:extLst>
              <a:ext uri="{FF2B5EF4-FFF2-40B4-BE49-F238E27FC236}">
                <a16:creationId xmlns:a16="http://schemas.microsoft.com/office/drawing/2014/main" id="{C8A48F00-8FB4-F3EF-A307-CF6D4FB9A6C8}"/>
              </a:ext>
            </a:extLst>
          </p:cNvPr>
          <p:cNvSpPr>
            <a:spLocks noGrp="1"/>
          </p:cNvSpPr>
          <p:nvPr>
            <p:ph type="body" sz="quarter" idx="10"/>
          </p:nvPr>
        </p:nvSpPr>
        <p:spPr>
          <a:xfrm>
            <a:off x="159549" y="1662544"/>
            <a:ext cx="4150913" cy="2671949"/>
          </a:xfrm>
        </p:spPr>
        <p:txBody>
          <a:bodyPr/>
          <a:lstStyle/>
          <a:p>
            <a:pPr marL="572770" lvl="1" indent="-285750">
              <a:lnSpc>
                <a:spcPct val="115740"/>
              </a:lnSpc>
              <a:buFont typeface="Wingdings" panose="020B0604020202020204" pitchFamily="34" charset="0"/>
              <a:buChar char="§"/>
            </a:pPr>
            <a:r>
              <a:rPr lang="en-US" sz="2400" dirty="0">
                <a:latin typeface="Calibri"/>
                <a:cs typeface="Calibri"/>
              </a:rPr>
              <a:t>Admitted to a long-term acute care hospital in the last 90 days </a:t>
            </a:r>
            <a:endParaRPr lang="en-US" sz="2400" dirty="0">
              <a:ea typeface="Calibri" panose="020F0502020204030204" pitchFamily="34" charset="0"/>
              <a:cs typeface="Calibri" panose="020F0502020204030204" pitchFamily="34" charset="0"/>
            </a:endParaRPr>
          </a:p>
          <a:p>
            <a:pPr marL="572770" lvl="1" indent="-285750">
              <a:lnSpc>
                <a:spcPct val="115740"/>
              </a:lnSpc>
              <a:buFont typeface="Wingdings" panose="020B0604020202020204" pitchFamily="34" charset="0"/>
              <a:buChar char="§"/>
            </a:pPr>
            <a:r>
              <a:rPr lang="en-US" sz="2400" dirty="0">
                <a:latin typeface="Calibri"/>
                <a:cs typeface="Calibri"/>
              </a:rPr>
              <a:t>Mechanically ventilated in the 30 days prior </a:t>
            </a:r>
            <a:endParaRPr lang="en-US" sz="2400" dirty="0">
              <a:ea typeface="Calibri" panose="020F0502020204030204" pitchFamily="34" charset="0"/>
              <a:cs typeface="Calibri" panose="020F0502020204030204" pitchFamily="34" charset="0"/>
            </a:endParaRPr>
          </a:p>
        </p:txBody>
      </p:sp>
      <p:pic>
        <p:nvPicPr>
          <p:cNvPr id="4098" name="Picture 2" descr="Cartoon depiction of a man in a hospital bed holding a thermometer in his mouth.">
            <a:extLst>
              <a:ext uri="{FF2B5EF4-FFF2-40B4-BE49-F238E27FC236}">
                <a16:creationId xmlns:a16="http://schemas.microsoft.com/office/drawing/2014/main" id="{7DF48C7E-4064-7429-DC46-C19CDFBF112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803667"/>
            <a:ext cx="3809682" cy="21463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ntubation Illustrations, Royalty-Free Vector Graphics &amp; Clip Art - iStock">
            <a:extLst>
              <a:ext uri="{FF2B5EF4-FFF2-40B4-BE49-F238E27FC236}">
                <a16:creationId xmlns:a16="http://schemas.microsoft.com/office/drawing/2014/main" id="{F2CC61AC-B215-FEA1-7099-4420D7CFB9C6}"/>
              </a:ext>
            </a:extLst>
          </p:cNvPr>
          <p:cNvPicPr>
            <a:picLocks noChangeAspect="1"/>
          </p:cNvPicPr>
          <p:nvPr/>
        </p:nvPicPr>
        <p:blipFill>
          <a:blip r:embed="rId3"/>
          <a:stretch>
            <a:fillRect/>
          </a:stretch>
        </p:blipFill>
        <p:spPr>
          <a:xfrm>
            <a:off x="4569210" y="1530973"/>
            <a:ext cx="4155613" cy="2664404"/>
          </a:xfrm>
          <a:prstGeom prst="rect">
            <a:avLst/>
          </a:prstGeom>
        </p:spPr>
      </p:pic>
    </p:spTree>
    <p:extLst>
      <p:ext uri="{BB962C8B-B14F-4D97-AF65-F5344CB8AC3E}">
        <p14:creationId xmlns:p14="http://schemas.microsoft.com/office/powerpoint/2010/main" val="277319669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FD7AB-2960-3DCA-FE37-BEBF5BB8C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C4CE64-86D2-E053-008B-E6D7D168CC53}"/>
              </a:ext>
            </a:extLst>
          </p:cNvPr>
          <p:cNvSpPr>
            <a:spLocks noGrp="1"/>
          </p:cNvSpPr>
          <p:nvPr>
            <p:ph type="title"/>
          </p:nvPr>
        </p:nvSpPr>
        <p:spPr>
          <a:xfrm>
            <a:off x="261257" y="205979"/>
            <a:ext cx="9063095" cy="857250"/>
          </a:xfrm>
        </p:spPr>
        <p:txBody>
          <a:bodyPr lIns="91440" tIns="45720" rIns="91440" bIns="45720" anchor="b" anchorCtr="0"/>
          <a:lstStyle/>
          <a:p>
            <a:r>
              <a:rPr lang="en-US" sz="3200" dirty="0">
                <a:latin typeface="Calibri"/>
                <a:ea typeface="Calibri"/>
                <a:cs typeface="Calibri"/>
              </a:rPr>
              <a:t>All fluconazole-resistant Isolates were Genetically- Similar by Whole Genome Sequencing</a:t>
            </a:r>
          </a:p>
        </p:txBody>
      </p:sp>
      <p:pic>
        <p:nvPicPr>
          <p:cNvPr id="5" name="Picture 4" descr="Diagram showing susceptibility to Fluconazole and ERG11 Mutations">
            <a:extLst>
              <a:ext uri="{FF2B5EF4-FFF2-40B4-BE49-F238E27FC236}">
                <a16:creationId xmlns:a16="http://schemas.microsoft.com/office/drawing/2014/main" id="{FEA4AD7B-3F10-A779-A6F5-28B25C326335}"/>
              </a:ext>
            </a:extLst>
          </p:cNvPr>
          <p:cNvPicPr>
            <a:picLocks noChangeAspect="1"/>
          </p:cNvPicPr>
          <p:nvPr/>
        </p:nvPicPr>
        <p:blipFill>
          <a:blip r:embed="rId3"/>
          <a:stretch>
            <a:fillRect/>
          </a:stretch>
        </p:blipFill>
        <p:spPr>
          <a:xfrm>
            <a:off x="1849762" y="1157334"/>
            <a:ext cx="5181517" cy="3439865"/>
          </a:xfrm>
          <a:prstGeom prst="rect">
            <a:avLst/>
          </a:prstGeom>
        </p:spPr>
      </p:pic>
      <p:sp>
        <p:nvSpPr>
          <p:cNvPr id="6" name="TextBox 5">
            <a:extLst>
              <a:ext uri="{FF2B5EF4-FFF2-40B4-BE49-F238E27FC236}">
                <a16:creationId xmlns:a16="http://schemas.microsoft.com/office/drawing/2014/main" id="{A46330EA-F26B-C81A-6FEF-4877838AB25D}"/>
              </a:ext>
              <a:ext uri="{C183D7F6-B498-43B3-948B-1728B52AA6E4}">
                <adec:decorative xmlns:adec="http://schemas.microsoft.com/office/drawing/2017/decorative" val="1"/>
              </a:ext>
            </a:extLst>
          </p:cNvPr>
          <p:cNvSpPr txBox="1"/>
          <p:nvPr/>
        </p:nvSpPr>
        <p:spPr>
          <a:xfrm>
            <a:off x="4672841" y="1337511"/>
            <a:ext cx="1033669" cy="1384299"/>
          </a:xfrm>
          <a:prstGeom prst="rect">
            <a:avLst/>
          </a:prstGeom>
          <a:noFill/>
          <a:ln w="38100">
            <a:solidFill>
              <a:srgbClr val="1E5AAA"/>
            </a:solidFill>
          </a:ln>
        </p:spPr>
        <p:txBody>
          <a:bodyPr wrap="square" rtlCol="0">
            <a:spAutoFit/>
          </a:bodyPr>
          <a:lstStyle/>
          <a:p>
            <a:endParaRPr lang="en-US">
              <a:solidFill>
                <a:srgbClr val="000000"/>
              </a:solidFill>
              <a:latin typeface="Calibri" panose="020F0502020204030204" pitchFamily="34" charset="0"/>
            </a:endParaRPr>
          </a:p>
        </p:txBody>
      </p:sp>
      <p:sp>
        <p:nvSpPr>
          <p:cNvPr id="7" name="TextBox 6">
            <a:extLst>
              <a:ext uri="{FF2B5EF4-FFF2-40B4-BE49-F238E27FC236}">
                <a16:creationId xmlns:a16="http://schemas.microsoft.com/office/drawing/2014/main" id="{3D1165F2-093E-93D3-5C59-7D643453FEF6}"/>
              </a:ext>
              <a:ext uri="{C183D7F6-B498-43B3-948B-1728B52AA6E4}">
                <adec:decorative xmlns:adec="http://schemas.microsoft.com/office/drawing/2017/decorative" val="1"/>
              </a:ext>
            </a:extLst>
          </p:cNvPr>
          <p:cNvSpPr txBox="1"/>
          <p:nvPr/>
        </p:nvSpPr>
        <p:spPr>
          <a:xfrm>
            <a:off x="1848238" y="2872072"/>
            <a:ext cx="1423284" cy="1820671"/>
          </a:xfrm>
          <a:prstGeom prst="rect">
            <a:avLst/>
          </a:prstGeom>
          <a:solidFill>
            <a:schemeClr val="bg1"/>
          </a:solidFill>
        </p:spPr>
        <p:txBody>
          <a:bodyPr wrap="square" rtlCol="0">
            <a:spAutoFit/>
          </a:bodyPr>
          <a:lstStyle/>
          <a:p>
            <a:endParaRPr lang="en-US">
              <a:solidFill>
                <a:srgbClr val="000000"/>
              </a:solidFill>
              <a:latin typeface="Calibri" panose="020F0502020204030204" pitchFamily="34" charset="0"/>
            </a:endParaRPr>
          </a:p>
        </p:txBody>
      </p:sp>
      <p:sp>
        <p:nvSpPr>
          <p:cNvPr id="3" name="Text Placeholder 2">
            <a:extLst>
              <a:ext uri="{FF2B5EF4-FFF2-40B4-BE49-F238E27FC236}">
                <a16:creationId xmlns:a16="http://schemas.microsoft.com/office/drawing/2014/main" id="{2A534D7E-20C1-87BB-F251-B350DC183838}"/>
              </a:ext>
            </a:extLst>
          </p:cNvPr>
          <p:cNvSpPr>
            <a:spLocks noGrp="1"/>
          </p:cNvSpPr>
          <p:nvPr>
            <p:ph type="body" sz="quarter" idx="10"/>
          </p:nvPr>
        </p:nvSpPr>
        <p:spPr>
          <a:xfrm>
            <a:off x="132927" y="4411671"/>
            <a:ext cx="9191426" cy="2871635"/>
          </a:xfrm>
        </p:spPr>
        <p:txBody>
          <a:bodyPr/>
          <a:lstStyle/>
          <a:p>
            <a:pPr marL="0" indent="0">
              <a:buNone/>
            </a:pPr>
            <a:r>
              <a:rPr lang="en-US" sz="2400">
                <a:latin typeface="Calibri"/>
                <a:ea typeface="Calibri"/>
                <a:cs typeface="Calibri"/>
              </a:rPr>
              <a:t>Suggests transmission of a single resistant strain to different facilities</a:t>
            </a:r>
          </a:p>
        </p:txBody>
      </p:sp>
    </p:spTree>
    <p:extLst>
      <p:ext uri="{BB962C8B-B14F-4D97-AF65-F5344CB8AC3E}">
        <p14:creationId xmlns:p14="http://schemas.microsoft.com/office/powerpoint/2010/main" val="1314172721"/>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A7C05-D58A-6628-760A-D9FDC6406DB9}"/>
              </a:ext>
            </a:extLst>
          </p:cNvPr>
          <p:cNvSpPr>
            <a:spLocks noGrp="1"/>
          </p:cNvSpPr>
          <p:nvPr>
            <p:ph type="title"/>
          </p:nvPr>
        </p:nvSpPr>
        <p:spPr>
          <a:xfrm>
            <a:off x="457200" y="205979"/>
            <a:ext cx="8686800" cy="857250"/>
          </a:xfrm>
        </p:spPr>
        <p:txBody>
          <a:bodyPr lIns="91440" tIns="45720" rIns="91440" bIns="45720" anchor="b" anchorCtr="0"/>
          <a:lstStyle/>
          <a:p>
            <a:r>
              <a:rPr lang="en-US" sz="3200" dirty="0">
                <a:latin typeface="Calibri"/>
                <a:ea typeface="Calibri"/>
                <a:cs typeface="Calibri"/>
              </a:rPr>
              <a:t>Healthcare Transmission of fluconazole-resistant </a:t>
            </a:r>
            <a:br>
              <a:rPr lang="en-US" sz="3200" dirty="0">
                <a:latin typeface="Calibri"/>
                <a:ea typeface="Calibri"/>
                <a:cs typeface="Calibri"/>
              </a:rPr>
            </a:br>
            <a:r>
              <a:rPr lang="en-US" sz="3200" i="1" dirty="0">
                <a:latin typeface="Calibri"/>
                <a:ea typeface="Calibri"/>
                <a:cs typeface="Calibri"/>
              </a:rPr>
              <a:t>C. parapsilosis </a:t>
            </a:r>
            <a:r>
              <a:rPr lang="en-US" sz="3200" dirty="0">
                <a:latin typeface="Calibri"/>
                <a:ea typeface="Calibri"/>
                <a:cs typeface="Calibri"/>
              </a:rPr>
              <a:t>globally</a:t>
            </a:r>
            <a:endParaRPr lang="en-US" sz="3200" dirty="0"/>
          </a:p>
        </p:txBody>
      </p:sp>
      <p:pic>
        <p:nvPicPr>
          <p:cNvPr id="6" name="Picture 5" descr="Article clip">
            <a:extLst>
              <a:ext uri="{FF2B5EF4-FFF2-40B4-BE49-F238E27FC236}">
                <a16:creationId xmlns:a16="http://schemas.microsoft.com/office/drawing/2014/main" id="{FFCEF21F-1285-5C27-1F3B-62AB8060C199}"/>
              </a:ext>
            </a:extLst>
          </p:cNvPr>
          <p:cNvPicPr>
            <a:picLocks noChangeAspect="1"/>
          </p:cNvPicPr>
          <p:nvPr/>
        </p:nvPicPr>
        <p:blipFill>
          <a:blip r:embed="rId2"/>
          <a:stretch>
            <a:fillRect/>
          </a:stretch>
        </p:blipFill>
        <p:spPr>
          <a:xfrm>
            <a:off x="107343" y="1063229"/>
            <a:ext cx="5104737" cy="1013154"/>
          </a:xfrm>
          <a:prstGeom prst="rect">
            <a:avLst/>
          </a:prstGeom>
        </p:spPr>
      </p:pic>
      <p:pic>
        <p:nvPicPr>
          <p:cNvPr id="8" name="Picture 7" descr="Article clip">
            <a:extLst>
              <a:ext uri="{FF2B5EF4-FFF2-40B4-BE49-F238E27FC236}">
                <a16:creationId xmlns:a16="http://schemas.microsoft.com/office/drawing/2014/main" id="{65255ED0-FAD8-1949-DE19-6345945E48CF}"/>
              </a:ext>
            </a:extLst>
          </p:cNvPr>
          <p:cNvPicPr>
            <a:picLocks noChangeAspect="1"/>
          </p:cNvPicPr>
          <p:nvPr/>
        </p:nvPicPr>
        <p:blipFill>
          <a:blip r:embed="rId3"/>
          <a:stretch>
            <a:fillRect/>
          </a:stretch>
        </p:blipFill>
        <p:spPr>
          <a:xfrm>
            <a:off x="107343" y="2237792"/>
            <a:ext cx="4607781" cy="1247367"/>
          </a:xfrm>
          <a:prstGeom prst="rect">
            <a:avLst/>
          </a:prstGeom>
        </p:spPr>
      </p:pic>
      <p:pic>
        <p:nvPicPr>
          <p:cNvPr id="10" name="Picture 9" descr="Article clip">
            <a:extLst>
              <a:ext uri="{FF2B5EF4-FFF2-40B4-BE49-F238E27FC236}">
                <a16:creationId xmlns:a16="http://schemas.microsoft.com/office/drawing/2014/main" id="{A9C11EDB-A547-DECD-2D3E-CCA17FD6A969}"/>
              </a:ext>
            </a:extLst>
          </p:cNvPr>
          <p:cNvPicPr>
            <a:picLocks noChangeAspect="1"/>
          </p:cNvPicPr>
          <p:nvPr/>
        </p:nvPicPr>
        <p:blipFill>
          <a:blip r:embed="rId4"/>
          <a:stretch>
            <a:fillRect/>
          </a:stretch>
        </p:blipFill>
        <p:spPr>
          <a:xfrm>
            <a:off x="5064981" y="1142192"/>
            <a:ext cx="4043238" cy="934191"/>
          </a:xfrm>
          <a:prstGeom prst="rect">
            <a:avLst/>
          </a:prstGeom>
        </p:spPr>
      </p:pic>
      <p:pic>
        <p:nvPicPr>
          <p:cNvPr id="12" name="Picture 11" descr="Article clip">
            <a:extLst>
              <a:ext uri="{FF2B5EF4-FFF2-40B4-BE49-F238E27FC236}">
                <a16:creationId xmlns:a16="http://schemas.microsoft.com/office/drawing/2014/main" id="{36BF225E-9CCC-4F91-1A2C-F128451DCE00}"/>
              </a:ext>
            </a:extLst>
          </p:cNvPr>
          <p:cNvPicPr>
            <a:picLocks noChangeAspect="1"/>
          </p:cNvPicPr>
          <p:nvPr/>
        </p:nvPicPr>
        <p:blipFill>
          <a:blip r:embed="rId5"/>
          <a:stretch>
            <a:fillRect/>
          </a:stretch>
        </p:blipFill>
        <p:spPr>
          <a:xfrm>
            <a:off x="4904194" y="2421620"/>
            <a:ext cx="4017625" cy="829326"/>
          </a:xfrm>
          <a:prstGeom prst="rect">
            <a:avLst/>
          </a:prstGeom>
        </p:spPr>
      </p:pic>
      <p:pic>
        <p:nvPicPr>
          <p:cNvPr id="14" name="Picture 13" descr="Article clip">
            <a:extLst>
              <a:ext uri="{FF2B5EF4-FFF2-40B4-BE49-F238E27FC236}">
                <a16:creationId xmlns:a16="http://schemas.microsoft.com/office/drawing/2014/main" id="{2591F066-5229-D038-6F79-47146B36EEF2}"/>
              </a:ext>
            </a:extLst>
          </p:cNvPr>
          <p:cNvPicPr>
            <a:picLocks noChangeAspect="1"/>
          </p:cNvPicPr>
          <p:nvPr/>
        </p:nvPicPr>
        <p:blipFill>
          <a:blip r:embed="rId6"/>
          <a:stretch>
            <a:fillRect/>
          </a:stretch>
        </p:blipFill>
        <p:spPr>
          <a:xfrm>
            <a:off x="1816873" y="3596183"/>
            <a:ext cx="5510254" cy="1356747"/>
          </a:xfrm>
          <a:prstGeom prst="rect">
            <a:avLst/>
          </a:prstGeom>
        </p:spPr>
      </p:pic>
    </p:spTree>
    <p:extLst>
      <p:ext uri="{BB962C8B-B14F-4D97-AF65-F5344CB8AC3E}">
        <p14:creationId xmlns:p14="http://schemas.microsoft.com/office/powerpoint/2010/main" val="2761339494"/>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871A9-D827-0364-4374-EAE2AD574A29}"/>
              </a:ext>
            </a:extLst>
          </p:cNvPr>
          <p:cNvSpPr>
            <a:spLocks noGrp="1"/>
          </p:cNvSpPr>
          <p:nvPr>
            <p:ph type="title"/>
          </p:nvPr>
        </p:nvSpPr>
        <p:spPr>
          <a:xfrm>
            <a:off x="282039" y="380255"/>
            <a:ext cx="8579922" cy="857250"/>
          </a:xfrm>
        </p:spPr>
        <p:txBody>
          <a:bodyPr/>
          <a:lstStyle/>
          <a:p>
            <a:r>
              <a:rPr lang="en-US" sz="3200" dirty="0"/>
              <a:t>Clinicians Can Take Three Actions to Help Address fluconazole-resistant </a:t>
            </a:r>
            <a:r>
              <a:rPr lang="en-US" sz="3200" i="1" dirty="0"/>
              <a:t>Candida parapsilosis</a:t>
            </a:r>
          </a:p>
        </p:txBody>
      </p:sp>
      <p:sp>
        <p:nvSpPr>
          <p:cNvPr id="3" name="Text Placeholder 2">
            <a:extLst>
              <a:ext uri="{FF2B5EF4-FFF2-40B4-BE49-F238E27FC236}">
                <a16:creationId xmlns:a16="http://schemas.microsoft.com/office/drawing/2014/main" id="{E83DBF3A-C4BD-01E0-08E6-D44FC5B76238}"/>
              </a:ext>
            </a:extLst>
          </p:cNvPr>
          <p:cNvSpPr>
            <a:spLocks noGrp="1"/>
          </p:cNvSpPr>
          <p:nvPr>
            <p:ph type="body" sz="quarter" idx="10"/>
          </p:nvPr>
        </p:nvSpPr>
        <p:spPr>
          <a:xfrm>
            <a:off x="282039" y="1554120"/>
            <a:ext cx="3967024" cy="2299632"/>
          </a:xfrm>
        </p:spPr>
        <p:txBody>
          <a:bodyPr/>
          <a:lstStyle/>
          <a:p>
            <a:pPr marL="457200" indent="-457200">
              <a:buFont typeface="+mj-lt"/>
              <a:buAutoNum type="arabicPeriod"/>
            </a:pPr>
            <a:r>
              <a:rPr lang="en-US" dirty="0">
                <a:latin typeface="Calibri"/>
                <a:ea typeface="Calibri"/>
                <a:cs typeface="Calibri"/>
              </a:rPr>
              <a:t>Prescribe echinocandins as empiric therapy for candidemia</a:t>
            </a:r>
          </a:p>
          <a:p>
            <a:pPr marL="457200" indent="-457200">
              <a:buFont typeface="+mj-lt"/>
              <a:buAutoNum type="arabicPeriod"/>
            </a:pPr>
            <a:endParaRPr lang="en-US" dirty="0">
              <a:latin typeface="Calibri"/>
              <a:ea typeface="Calibri"/>
              <a:cs typeface="Calibri"/>
            </a:endParaRPr>
          </a:p>
          <a:p>
            <a:pPr marL="457200" indent="-457200">
              <a:buFont typeface="+mj-lt"/>
              <a:buAutoNum type="arabicPeriod"/>
            </a:pPr>
            <a:r>
              <a:rPr lang="en-US" dirty="0">
                <a:latin typeface="Calibri"/>
                <a:ea typeface="Calibri"/>
                <a:cs typeface="Calibri"/>
              </a:rPr>
              <a:t>Order species-level identification for all </a:t>
            </a:r>
            <a:r>
              <a:rPr lang="en-US" i="1" dirty="0">
                <a:latin typeface="Calibri"/>
                <a:ea typeface="Calibri"/>
                <a:cs typeface="Calibri"/>
              </a:rPr>
              <a:t>Candida</a:t>
            </a:r>
            <a:r>
              <a:rPr lang="en-US" dirty="0">
                <a:latin typeface="Calibri"/>
                <a:ea typeface="Calibri"/>
                <a:cs typeface="Calibri"/>
              </a:rPr>
              <a:t> </a:t>
            </a:r>
          </a:p>
          <a:p>
            <a:pPr marL="457200" indent="-457200">
              <a:buFont typeface="+mj-lt"/>
              <a:buAutoNum type="arabicPeriod"/>
            </a:pPr>
            <a:endParaRPr lang="en-US" dirty="0">
              <a:latin typeface="Calibri"/>
              <a:ea typeface="Calibri"/>
              <a:cs typeface="Calibri"/>
            </a:endParaRPr>
          </a:p>
          <a:p>
            <a:pPr marL="457200" indent="-457200">
              <a:buFont typeface="+mj-lt"/>
              <a:buAutoNum type="arabicPeriod"/>
            </a:pPr>
            <a:r>
              <a:rPr lang="en-US" dirty="0">
                <a:latin typeface="Calibri"/>
                <a:ea typeface="Calibri"/>
                <a:cs typeface="Calibri"/>
              </a:rPr>
              <a:t>Send cultures for antifungal susceptibility testing</a:t>
            </a:r>
          </a:p>
        </p:txBody>
      </p:sp>
      <p:pic>
        <p:nvPicPr>
          <p:cNvPr id="5122" name="Picture 2" descr="image of a government building, A pop out circle has a male doctor making a phone call. a circle on the other side shows a male public health official wearing a suit and tie and on a headset in front of a computer.">
            <a:extLst>
              <a:ext uri="{FF2B5EF4-FFF2-40B4-BE49-F238E27FC236}">
                <a16:creationId xmlns:a16="http://schemas.microsoft.com/office/drawing/2014/main" id="{7798C4B3-5432-DFD2-326B-C92F85367C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2700" y="1887408"/>
            <a:ext cx="4088235" cy="22996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Set of doctor cartoon characters. Medical staff team concept 656903 ...">
            <a:extLst>
              <a:ext uri="{FF2B5EF4-FFF2-40B4-BE49-F238E27FC236}">
                <a16:creationId xmlns:a16="http://schemas.microsoft.com/office/drawing/2014/main" id="{7E42C6BE-7911-3041-B1BB-C4D9213252F9}"/>
              </a:ext>
            </a:extLst>
          </p:cNvPr>
          <p:cNvPicPr>
            <a:picLocks noChangeAspect="1"/>
          </p:cNvPicPr>
          <p:nvPr/>
        </p:nvPicPr>
        <p:blipFill>
          <a:blip r:embed="rId4"/>
          <a:stretch>
            <a:fillRect/>
          </a:stretch>
        </p:blipFill>
        <p:spPr>
          <a:xfrm>
            <a:off x="4344889" y="1597985"/>
            <a:ext cx="4296036" cy="2883343"/>
          </a:xfrm>
          <a:prstGeom prst="rect">
            <a:avLst/>
          </a:prstGeom>
        </p:spPr>
      </p:pic>
    </p:spTree>
    <p:extLst>
      <p:ext uri="{BB962C8B-B14F-4D97-AF65-F5344CB8AC3E}">
        <p14:creationId xmlns:p14="http://schemas.microsoft.com/office/powerpoint/2010/main" val="416330755"/>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870F8-421F-0DD5-0346-3A4EF692F379}"/>
              </a:ext>
            </a:extLst>
          </p:cNvPr>
          <p:cNvSpPr>
            <a:spLocks noGrp="1"/>
          </p:cNvSpPr>
          <p:nvPr>
            <p:ph type="title"/>
          </p:nvPr>
        </p:nvSpPr>
        <p:spPr>
          <a:xfrm>
            <a:off x="457200" y="205979"/>
            <a:ext cx="8488560" cy="857250"/>
          </a:xfrm>
        </p:spPr>
        <p:txBody>
          <a:bodyPr lIns="91440" tIns="45720" rIns="91440" bIns="45720" anchor="b" anchorCtr="0"/>
          <a:lstStyle/>
          <a:p>
            <a:r>
              <a:rPr lang="en-US" sz="3200" dirty="0">
                <a:latin typeface="Calibri"/>
                <a:ea typeface="Calibri"/>
                <a:cs typeface="Calibri"/>
              </a:rPr>
              <a:t>echinocandins recommended as initial treatment for candidemia</a:t>
            </a:r>
          </a:p>
        </p:txBody>
      </p:sp>
      <p:sp>
        <p:nvSpPr>
          <p:cNvPr id="3" name="Text Placeholder 2">
            <a:extLst>
              <a:ext uri="{FF2B5EF4-FFF2-40B4-BE49-F238E27FC236}">
                <a16:creationId xmlns:a16="http://schemas.microsoft.com/office/drawing/2014/main" id="{50DD6838-CEFE-E5DE-7054-77EABF326942}"/>
              </a:ext>
            </a:extLst>
          </p:cNvPr>
          <p:cNvSpPr>
            <a:spLocks noGrp="1"/>
          </p:cNvSpPr>
          <p:nvPr>
            <p:ph type="body" sz="quarter" idx="10"/>
          </p:nvPr>
        </p:nvSpPr>
        <p:spPr>
          <a:xfrm>
            <a:off x="457200" y="1268471"/>
            <a:ext cx="3431920" cy="2415383"/>
          </a:xfrm>
        </p:spPr>
        <p:txBody>
          <a:bodyPr/>
          <a:lstStyle/>
          <a:p>
            <a:pPr marL="227965" indent="-227965"/>
            <a:r>
              <a:rPr lang="en-US" dirty="0">
                <a:latin typeface="Calibri"/>
                <a:ea typeface="Calibri"/>
                <a:cs typeface="Calibri"/>
              </a:rPr>
              <a:t>Data suggest 30% of candidemia is treated first with fluconazole in the United States</a:t>
            </a:r>
          </a:p>
          <a:p>
            <a:pPr marL="227965" indent="-227965"/>
            <a:r>
              <a:rPr lang="en-US" dirty="0">
                <a:latin typeface="Calibri"/>
                <a:ea typeface="Calibri"/>
                <a:cs typeface="Calibri"/>
              </a:rPr>
              <a:t>Growing azole resistance observed in several species</a:t>
            </a:r>
          </a:p>
          <a:p>
            <a:pPr marL="227965" indent="-227965"/>
            <a:r>
              <a:rPr lang="en-US" dirty="0">
                <a:latin typeface="Calibri"/>
                <a:ea typeface="Calibri"/>
                <a:cs typeface="Calibri"/>
              </a:rPr>
              <a:t>Data suggest lower mortality with echinocandins</a:t>
            </a:r>
          </a:p>
        </p:txBody>
      </p:sp>
      <p:sp>
        <p:nvSpPr>
          <p:cNvPr id="6" name="TextBox 5">
            <a:extLst>
              <a:ext uri="{FF2B5EF4-FFF2-40B4-BE49-F238E27FC236}">
                <a16:creationId xmlns:a16="http://schemas.microsoft.com/office/drawing/2014/main" id="{B9BBC3C3-7180-14D8-8D48-EF3669C99B67}"/>
              </a:ext>
            </a:extLst>
          </p:cNvPr>
          <p:cNvSpPr txBox="1"/>
          <p:nvPr/>
        </p:nvSpPr>
        <p:spPr>
          <a:xfrm>
            <a:off x="457200" y="4829799"/>
            <a:ext cx="8416636" cy="215444"/>
          </a:xfrm>
          <a:prstGeom prst="rect">
            <a:avLst/>
          </a:prstGeom>
          <a:noFill/>
        </p:spPr>
        <p:txBody>
          <a:bodyPr wrap="square">
            <a:spAutoFit/>
          </a:bodyPr>
          <a:lstStyle/>
          <a:p>
            <a:r>
              <a:rPr lang="en-US" sz="800">
                <a:hlinkClick r:id="rId2"/>
              </a:rPr>
              <a:t>Treatment Practices for Adults With Candidemia at 9 Active Surveillance Sites—United States, 2017–2018 | Clinical Infectious Diseases | Oxford Academic</a:t>
            </a:r>
            <a:endParaRPr lang="en-US" sz="800"/>
          </a:p>
        </p:txBody>
      </p:sp>
      <p:pic>
        <p:nvPicPr>
          <p:cNvPr id="5" name="Picture 4" descr="Article clip">
            <a:extLst>
              <a:ext uri="{FF2B5EF4-FFF2-40B4-BE49-F238E27FC236}">
                <a16:creationId xmlns:a16="http://schemas.microsoft.com/office/drawing/2014/main" id="{68D5C6F7-050C-12DA-2CAA-ED3E072CEFEA}"/>
              </a:ext>
            </a:extLst>
          </p:cNvPr>
          <p:cNvPicPr>
            <a:picLocks noChangeAspect="1"/>
          </p:cNvPicPr>
          <p:nvPr/>
        </p:nvPicPr>
        <p:blipFill>
          <a:blip r:embed="rId3"/>
          <a:stretch>
            <a:fillRect/>
          </a:stretch>
        </p:blipFill>
        <p:spPr>
          <a:xfrm>
            <a:off x="4806382" y="1067073"/>
            <a:ext cx="3686362" cy="1942812"/>
          </a:xfrm>
          <a:prstGeom prst="rect">
            <a:avLst/>
          </a:prstGeom>
        </p:spPr>
      </p:pic>
      <p:pic>
        <p:nvPicPr>
          <p:cNvPr id="8" name="Picture 7" descr="Article clip">
            <a:extLst>
              <a:ext uri="{FF2B5EF4-FFF2-40B4-BE49-F238E27FC236}">
                <a16:creationId xmlns:a16="http://schemas.microsoft.com/office/drawing/2014/main" id="{80CC74F3-B638-1B77-92ED-0E9412D60CBC}"/>
              </a:ext>
            </a:extLst>
          </p:cNvPr>
          <p:cNvPicPr>
            <a:picLocks noChangeAspect="1"/>
          </p:cNvPicPr>
          <p:nvPr/>
        </p:nvPicPr>
        <p:blipFill>
          <a:blip r:embed="rId4"/>
          <a:stretch>
            <a:fillRect/>
          </a:stretch>
        </p:blipFill>
        <p:spPr>
          <a:xfrm>
            <a:off x="4116502" y="3290608"/>
            <a:ext cx="4828895" cy="1333949"/>
          </a:xfrm>
          <a:prstGeom prst="rect">
            <a:avLst/>
          </a:prstGeom>
        </p:spPr>
      </p:pic>
    </p:spTree>
    <p:extLst>
      <p:ext uri="{BB962C8B-B14F-4D97-AF65-F5344CB8AC3E}">
        <p14:creationId xmlns:p14="http://schemas.microsoft.com/office/powerpoint/2010/main" val="811681399"/>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D249A-9370-B077-A7E4-F5E4BFFA5C1D}"/>
              </a:ext>
            </a:extLst>
          </p:cNvPr>
          <p:cNvSpPr>
            <a:spLocks noGrp="1"/>
          </p:cNvSpPr>
          <p:nvPr>
            <p:ph type="title"/>
          </p:nvPr>
        </p:nvSpPr>
        <p:spPr>
          <a:xfrm>
            <a:off x="211844" y="72737"/>
            <a:ext cx="8720312" cy="914399"/>
          </a:xfrm>
        </p:spPr>
        <p:txBody>
          <a:bodyPr lIns="91440" tIns="45720" rIns="91440" bIns="45720" anchor="b" anchorCtr="0"/>
          <a:lstStyle/>
          <a:p>
            <a:r>
              <a:rPr lang="en-US" sz="3200" dirty="0">
                <a:latin typeface="Calibri"/>
                <a:ea typeface="Calibri"/>
                <a:cs typeface="Calibri"/>
              </a:rPr>
              <a:t>Species-Level Identification on all </a:t>
            </a:r>
            <a:r>
              <a:rPr lang="en-US" sz="3200" i="1" dirty="0">
                <a:latin typeface="Calibri"/>
                <a:ea typeface="Calibri"/>
                <a:cs typeface="Calibri"/>
              </a:rPr>
              <a:t>Candida</a:t>
            </a:r>
            <a:r>
              <a:rPr lang="en-US" sz="3200" dirty="0">
                <a:latin typeface="Calibri"/>
                <a:ea typeface="Calibri"/>
                <a:cs typeface="Calibri"/>
              </a:rPr>
              <a:t> Isolates</a:t>
            </a:r>
          </a:p>
        </p:txBody>
      </p:sp>
      <p:sp>
        <p:nvSpPr>
          <p:cNvPr id="3" name="Text Placeholder 2">
            <a:extLst>
              <a:ext uri="{FF2B5EF4-FFF2-40B4-BE49-F238E27FC236}">
                <a16:creationId xmlns:a16="http://schemas.microsoft.com/office/drawing/2014/main" id="{11CE70FE-7CF9-73BD-3F7E-FEC76A6CAAA7}"/>
              </a:ext>
            </a:extLst>
          </p:cNvPr>
          <p:cNvSpPr>
            <a:spLocks noGrp="1"/>
          </p:cNvSpPr>
          <p:nvPr>
            <p:ph type="body" sz="quarter" idx="10"/>
          </p:nvPr>
        </p:nvSpPr>
        <p:spPr>
          <a:xfrm>
            <a:off x="457200" y="1284485"/>
            <a:ext cx="4566063" cy="2744071"/>
          </a:xfrm>
        </p:spPr>
        <p:txBody>
          <a:bodyPr/>
          <a:lstStyle/>
          <a:p>
            <a:pPr marL="227965" indent="-227965"/>
            <a:r>
              <a:rPr lang="en-US" b="0" dirty="0">
                <a:latin typeface="Calibri"/>
                <a:ea typeface="Calibri"/>
                <a:cs typeface="Calibri"/>
              </a:rPr>
              <a:t>Certain species, like </a:t>
            </a:r>
            <a:r>
              <a:rPr lang="en-US" b="0" i="1" dirty="0">
                <a:latin typeface="Calibri"/>
                <a:ea typeface="Calibri"/>
                <a:cs typeface="Calibri"/>
              </a:rPr>
              <a:t>C. parapsilosis</a:t>
            </a:r>
            <a:r>
              <a:rPr lang="en-US" b="0" dirty="0">
                <a:latin typeface="Calibri"/>
                <a:ea typeface="Calibri"/>
                <a:cs typeface="Calibri"/>
              </a:rPr>
              <a:t>, are increasingly resistant to antifungals</a:t>
            </a:r>
          </a:p>
          <a:p>
            <a:pPr marL="227965" indent="-227965"/>
            <a:endParaRPr lang="en-US" b="0" dirty="0">
              <a:latin typeface="Calibri"/>
              <a:ea typeface="Calibri"/>
              <a:cs typeface="Calibri"/>
            </a:endParaRPr>
          </a:p>
          <a:p>
            <a:pPr marL="227965" indent="-227965"/>
            <a:r>
              <a:rPr lang="en-US" b="0" dirty="0">
                <a:latin typeface="Calibri"/>
                <a:ea typeface="Calibri"/>
                <a:cs typeface="Calibri"/>
              </a:rPr>
              <a:t>Clinicians should request species-level identification on all </a:t>
            </a:r>
            <a:r>
              <a:rPr lang="en-US" b="0" i="1" dirty="0">
                <a:latin typeface="Calibri"/>
                <a:ea typeface="Calibri"/>
                <a:cs typeface="Calibri"/>
              </a:rPr>
              <a:t>Candida</a:t>
            </a:r>
            <a:r>
              <a:rPr lang="en-US" b="0" dirty="0">
                <a:latin typeface="Calibri"/>
                <a:ea typeface="Calibri"/>
                <a:cs typeface="Calibri"/>
              </a:rPr>
              <a:t> isolates requiring treatment </a:t>
            </a:r>
          </a:p>
          <a:p>
            <a:pPr marL="227965" indent="-227965"/>
            <a:endParaRPr lang="en-US" b="0" dirty="0">
              <a:ea typeface="Calibri" panose="020F0502020204030204" pitchFamily="34" charset="0"/>
              <a:cs typeface="Calibri" panose="020F0502020204030204" pitchFamily="34" charset="0"/>
            </a:endParaRPr>
          </a:p>
          <a:p>
            <a:pPr marL="227965" indent="-227965"/>
            <a:r>
              <a:rPr lang="en-US" b="0" dirty="0">
                <a:latin typeface="Calibri"/>
                <a:ea typeface="Calibri"/>
                <a:cs typeface="Calibri"/>
              </a:rPr>
              <a:t>Management may change based on species while antifungal susceptibility testing is pending</a:t>
            </a:r>
          </a:p>
        </p:txBody>
      </p:sp>
      <p:pic>
        <p:nvPicPr>
          <p:cNvPr id="6" name="Graphic 5" descr="First aid kit outline">
            <a:extLst>
              <a:ext uri="{FF2B5EF4-FFF2-40B4-BE49-F238E27FC236}">
                <a16:creationId xmlns:a16="http://schemas.microsoft.com/office/drawing/2014/main" id="{F559A651-F331-C7D0-5F54-91667D1380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03273" y="1284485"/>
            <a:ext cx="3283527" cy="3283527"/>
          </a:xfrm>
          <a:prstGeom prst="rect">
            <a:avLst/>
          </a:prstGeom>
        </p:spPr>
      </p:pic>
    </p:spTree>
    <p:extLst>
      <p:ext uri="{BB962C8B-B14F-4D97-AF65-F5344CB8AC3E}">
        <p14:creationId xmlns:p14="http://schemas.microsoft.com/office/powerpoint/2010/main" val="2778542794"/>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B1CFE-BD14-DC23-F4C4-9806CAC0A216}"/>
              </a:ext>
            </a:extLst>
          </p:cNvPr>
          <p:cNvSpPr>
            <a:spLocks noGrp="1"/>
          </p:cNvSpPr>
          <p:nvPr>
            <p:ph type="title"/>
          </p:nvPr>
        </p:nvSpPr>
        <p:spPr>
          <a:xfrm>
            <a:off x="457200" y="70874"/>
            <a:ext cx="8229600" cy="857250"/>
          </a:xfrm>
        </p:spPr>
        <p:txBody>
          <a:bodyPr/>
          <a:lstStyle/>
          <a:p>
            <a:r>
              <a:rPr lang="en-US" sz="3200" dirty="0"/>
              <a:t>Antifungal Susceptibility Testing</a:t>
            </a:r>
          </a:p>
        </p:txBody>
      </p:sp>
      <p:sp>
        <p:nvSpPr>
          <p:cNvPr id="3" name="Text Placeholder 2">
            <a:extLst>
              <a:ext uri="{FF2B5EF4-FFF2-40B4-BE49-F238E27FC236}">
                <a16:creationId xmlns:a16="http://schemas.microsoft.com/office/drawing/2014/main" id="{0DE8FE7D-F8F9-0B80-8E0B-9AE872D176A5}"/>
              </a:ext>
            </a:extLst>
          </p:cNvPr>
          <p:cNvSpPr>
            <a:spLocks noGrp="1"/>
          </p:cNvSpPr>
          <p:nvPr>
            <p:ph type="body" sz="quarter" idx="10"/>
          </p:nvPr>
        </p:nvSpPr>
        <p:spPr>
          <a:xfrm>
            <a:off x="225911" y="1321643"/>
            <a:ext cx="4690334" cy="2872431"/>
          </a:xfrm>
        </p:spPr>
        <p:txBody>
          <a:bodyPr/>
          <a:lstStyle/>
          <a:p>
            <a:pPr marL="227965" indent="-227965"/>
            <a:r>
              <a:rPr lang="en-US" b="0" dirty="0">
                <a:latin typeface="Calibri"/>
                <a:ea typeface="Calibri"/>
                <a:cs typeface="Calibri"/>
              </a:rPr>
              <a:t>Cultures should be sent for antifungal susceptibility testing</a:t>
            </a:r>
            <a:endParaRPr lang="en-US" dirty="0">
              <a:latin typeface="Calibri"/>
              <a:ea typeface="Calibri"/>
              <a:cs typeface="Calibri"/>
            </a:endParaRPr>
          </a:p>
          <a:p>
            <a:pPr marL="227965" indent="-227965"/>
            <a:endParaRPr lang="en-US" b="0" dirty="0">
              <a:ea typeface="Calibri" panose="020F0502020204030204" pitchFamily="34" charset="0"/>
              <a:cs typeface="Calibri" panose="020F0502020204030204" pitchFamily="34" charset="0"/>
            </a:endParaRPr>
          </a:p>
          <a:p>
            <a:pPr marL="227965" indent="-227965"/>
            <a:r>
              <a:rPr lang="en-US" b="0" dirty="0">
                <a:latin typeface="Calibri"/>
                <a:ea typeface="Calibri"/>
                <a:cs typeface="Calibri"/>
              </a:rPr>
              <a:t>These results can inform step-down therapy</a:t>
            </a:r>
          </a:p>
          <a:p>
            <a:pPr marL="227965" indent="-227965"/>
            <a:endParaRPr lang="en-US" b="0" dirty="0">
              <a:ea typeface="Calibri" panose="020F0502020204030204" pitchFamily="34" charset="0"/>
              <a:cs typeface="Calibri" panose="020F0502020204030204" pitchFamily="34" charset="0"/>
            </a:endParaRPr>
          </a:p>
          <a:p>
            <a:pPr marL="227965" indent="-227965"/>
            <a:r>
              <a:rPr lang="en-US" b="0" dirty="0">
                <a:latin typeface="Calibri"/>
                <a:ea typeface="Calibri"/>
                <a:cs typeface="Calibri"/>
              </a:rPr>
              <a:t>Public health and clinicians can monitor for antifungal resistance patterns regionally and at facility-level</a:t>
            </a:r>
          </a:p>
        </p:txBody>
      </p:sp>
      <p:pic>
        <p:nvPicPr>
          <p:cNvPr id="3074" name="Picture 2" descr="Medical illustration of C. auris">
            <a:extLst>
              <a:ext uri="{FF2B5EF4-FFF2-40B4-BE49-F238E27FC236}">
                <a16:creationId xmlns:a16="http://schemas.microsoft.com/office/drawing/2014/main" id="{63BB2BA1-D0C4-6E38-9A54-6F03AC2CB6F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16245" y="1612782"/>
            <a:ext cx="3889375" cy="2187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479789"/>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CA731-C0FC-95A2-3300-5D9DC03C5C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134ED6-8F0E-E929-9FE7-F40DD8383A8D}"/>
              </a:ext>
            </a:extLst>
          </p:cNvPr>
          <p:cNvSpPr>
            <a:spLocks noGrp="1"/>
          </p:cNvSpPr>
          <p:nvPr>
            <p:ph type="title"/>
          </p:nvPr>
        </p:nvSpPr>
        <p:spPr/>
        <p:txBody>
          <a:bodyPr lIns="91440" tIns="45720" rIns="91440" bIns="45720" anchor="b" anchorCtr="0"/>
          <a:lstStyle/>
          <a:p>
            <a:r>
              <a:rPr lang="en-US" sz="3200" dirty="0">
                <a:latin typeface="Calibri"/>
                <a:ea typeface="Calibri"/>
                <a:cs typeface="Calibri"/>
              </a:rPr>
              <a:t>Knowledge Check Question</a:t>
            </a:r>
            <a:r>
              <a:rPr lang="en-US" sz="3200" dirty="0">
                <a:solidFill>
                  <a:schemeClr val="bg1"/>
                </a:solidFill>
                <a:latin typeface="Calibri"/>
                <a:ea typeface="Calibri"/>
                <a:cs typeface="Calibri"/>
              </a:rPr>
              <a:t>4</a:t>
            </a:r>
            <a:r>
              <a:rPr lang="en-US" sz="3200" dirty="0">
                <a:latin typeface="Calibri"/>
                <a:ea typeface="Calibri"/>
                <a:cs typeface="Calibri"/>
              </a:rPr>
              <a:t> </a:t>
            </a:r>
          </a:p>
        </p:txBody>
      </p:sp>
      <p:sp>
        <p:nvSpPr>
          <p:cNvPr id="3" name="Text Placeholder 2">
            <a:extLst>
              <a:ext uri="{FF2B5EF4-FFF2-40B4-BE49-F238E27FC236}">
                <a16:creationId xmlns:a16="http://schemas.microsoft.com/office/drawing/2014/main" id="{9085DEEA-FD1E-6C3C-9602-D2B62B55FE25}"/>
              </a:ext>
            </a:extLst>
          </p:cNvPr>
          <p:cNvSpPr>
            <a:spLocks noGrp="1"/>
          </p:cNvSpPr>
          <p:nvPr>
            <p:ph type="body" sz="quarter" idx="10"/>
          </p:nvPr>
        </p:nvSpPr>
        <p:spPr>
          <a:xfrm>
            <a:off x="457201" y="1358901"/>
            <a:ext cx="8420099" cy="3316288"/>
          </a:xfrm>
        </p:spPr>
        <p:txBody>
          <a:bodyPr/>
          <a:lstStyle/>
          <a:p>
            <a:pPr marL="0" indent="0">
              <a:buNone/>
            </a:pPr>
            <a:r>
              <a:rPr lang="en-US" sz="2400" dirty="0">
                <a:solidFill>
                  <a:srgbClr val="000000"/>
                </a:solidFill>
                <a:latin typeface="Calibri"/>
                <a:ea typeface="Calibri"/>
                <a:cs typeface="Calibri"/>
              </a:rPr>
              <a:t>Which of the following is the primary mode of transmission for </a:t>
            </a:r>
            <a:r>
              <a:rPr lang="en-US" sz="2400" i="1" dirty="0">
                <a:solidFill>
                  <a:srgbClr val="000000"/>
                </a:solidFill>
                <a:latin typeface="Calibri"/>
                <a:ea typeface="Calibri"/>
                <a:cs typeface="Calibri"/>
              </a:rPr>
              <a:t>Candida parapsilosis </a:t>
            </a:r>
            <a:r>
              <a:rPr lang="en-US" sz="2400" dirty="0">
                <a:solidFill>
                  <a:srgbClr val="000000"/>
                </a:solidFill>
                <a:latin typeface="Calibri"/>
                <a:ea typeface="Calibri"/>
                <a:cs typeface="Calibri"/>
              </a:rPr>
              <a:t>in healthcare settings?</a:t>
            </a:r>
            <a:r>
              <a:rPr lang="en-US" sz="2100" dirty="0">
                <a:solidFill>
                  <a:srgbClr val="000000"/>
                </a:solidFill>
                <a:latin typeface="Calibri"/>
                <a:ea typeface="Calibri"/>
                <a:cs typeface="Calibri"/>
              </a:rPr>
              <a:t> </a:t>
            </a:r>
            <a:endParaRPr lang="en-US" sz="4050" dirty="0">
              <a:solidFill>
                <a:srgbClr val="000000"/>
              </a:solidFill>
              <a:latin typeface="Calibri"/>
              <a:ea typeface="Calibri"/>
              <a:cs typeface="Calibri"/>
            </a:endParaRPr>
          </a:p>
          <a:p>
            <a:pPr marL="857250" lvl="1" indent="-457200">
              <a:buAutoNum type="alphaLcParenR"/>
            </a:pPr>
            <a:r>
              <a:rPr lang="en-US" sz="2100" dirty="0">
                <a:solidFill>
                  <a:srgbClr val="000000"/>
                </a:solidFill>
                <a:latin typeface="Calibri"/>
                <a:ea typeface="Calibri"/>
                <a:cs typeface="Calibri"/>
              </a:rPr>
              <a:t>Airborne transmission through respiratory droplets</a:t>
            </a:r>
          </a:p>
          <a:p>
            <a:pPr marL="857250" lvl="1" indent="-457200">
              <a:buAutoNum type="alphaLcParenR"/>
            </a:pPr>
            <a:r>
              <a:rPr lang="en-US" sz="2100" dirty="0">
                <a:solidFill>
                  <a:srgbClr val="000000"/>
                </a:solidFill>
                <a:latin typeface="Calibri"/>
                <a:ea typeface="Calibri"/>
                <a:cs typeface="Calibri"/>
              </a:rPr>
              <a:t>Direct contact with contaminated surfaces or medical equipment</a:t>
            </a:r>
            <a:endParaRPr lang="en-US" sz="4050" dirty="0">
              <a:solidFill>
                <a:srgbClr val="000000"/>
              </a:solidFill>
              <a:latin typeface="Calibri"/>
              <a:ea typeface="Calibri"/>
              <a:cs typeface="Calibri"/>
            </a:endParaRPr>
          </a:p>
          <a:p>
            <a:pPr marL="857250" lvl="1" indent="-457200">
              <a:buAutoNum type="alphaLcParenR"/>
            </a:pPr>
            <a:r>
              <a:rPr lang="en-US" sz="2100" dirty="0">
                <a:solidFill>
                  <a:srgbClr val="000000"/>
                </a:solidFill>
                <a:latin typeface="Calibri"/>
                <a:ea typeface="Calibri"/>
                <a:cs typeface="Calibri"/>
              </a:rPr>
              <a:t>Vector-borne transmission via insect</a:t>
            </a:r>
          </a:p>
          <a:p>
            <a:pPr marL="857250" lvl="1" indent="-457200">
              <a:buAutoNum type="alphaLcParenR"/>
            </a:pPr>
            <a:r>
              <a:rPr lang="en-US" sz="2100" dirty="0">
                <a:solidFill>
                  <a:srgbClr val="000000"/>
                </a:solidFill>
                <a:latin typeface="Calibri"/>
                <a:ea typeface="Calibri"/>
                <a:cs typeface="Calibri"/>
              </a:rPr>
              <a:t>Transmission through contaminated food and water.</a:t>
            </a:r>
          </a:p>
          <a:p>
            <a:pPr marL="857250" lvl="1" indent="-457200">
              <a:buAutoNum type="alphaLcParenR"/>
            </a:pPr>
            <a:endParaRPr lang="en-US" sz="4050" dirty="0">
              <a:solidFill>
                <a:srgbClr val="000000"/>
              </a:solidFill>
              <a:latin typeface="Calibri"/>
              <a:ea typeface="Calibri"/>
              <a:cs typeface="Calibri"/>
            </a:endParaRPr>
          </a:p>
        </p:txBody>
      </p:sp>
      <p:sp>
        <p:nvSpPr>
          <p:cNvPr id="4" name="TextBox 3">
            <a:extLst>
              <a:ext uri="{FF2B5EF4-FFF2-40B4-BE49-F238E27FC236}">
                <a16:creationId xmlns:a16="http://schemas.microsoft.com/office/drawing/2014/main" id="{FDD7C385-FE4A-EA21-E649-6C3480A92B12}"/>
              </a:ext>
            </a:extLst>
          </p:cNvPr>
          <p:cNvSpPr txBox="1"/>
          <p:nvPr/>
        </p:nvSpPr>
        <p:spPr>
          <a:xfrm>
            <a:off x="60754" y="4127967"/>
            <a:ext cx="9083245"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rgbClr val="000000"/>
                </a:solidFill>
                <a:latin typeface="Calibri"/>
                <a:ea typeface="Calibri"/>
                <a:cs typeface="Calibri"/>
              </a:rPr>
              <a:t> </a:t>
            </a:r>
            <a:r>
              <a:rPr lang="en-US" sz="2000" b="1" dirty="0">
                <a:solidFill>
                  <a:srgbClr val="000000"/>
                </a:solidFill>
                <a:latin typeface="Calibri"/>
                <a:ea typeface="Calibri"/>
                <a:cs typeface="Calibri"/>
              </a:rPr>
              <a:t>Correct answer:</a:t>
            </a:r>
            <a:r>
              <a:rPr lang="en-US" sz="3700" dirty="0">
                <a:solidFill>
                  <a:srgbClr val="000000"/>
                </a:solidFill>
                <a:latin typeface="Calibri"/>
                <a:ea typeface="Calibri"/>
                <a:cs typeface="Calibri"/>
              </a:rPr>
              <a:t> </a:t>
            </a:r>
            <a:r>
              <a:rPr lang="en-US" sz="2000" dirty="0">
                <a:solidFill>
                  <a:srgbClr val="000000"/>
                </a:solidFill>
                <a:latin typeface="Calibri"/>
                <a:ea typeface="Calibri"/>
                <a:cs typeface="Calibri"/>
              </a:rPr>
              <a:t>b) Direct contact with contaminated surfaces or medical equipment.</a:t>
            </a:r>
            <a:endParaRPr lang="en-US" sz="2000"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11146963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F4352-C764-3579-FC00-89882B6B9215}"/>
              </a:ext>
            </a:extLst>
          </p:cNvPr>
          <p:cNvSpPr>
            <a:spLocks noGrp="1"/>
          </p:cNvSpPr>
          <p:nvPr>
            <p:ph type="title"/>
          </p:nvPr>
        </p:nvSpPr>
        <p:spPr>
          <a:xfrm>
            <a:off x="457200" y="377379"/>
            <a:ext cx="8229600" cy="857250"/>
          </a:xfrm>
        </p:spPr>
        <p:txBody>
          <a:bodyPr>
            <a:normAutofit fontScale="90000"/>
          </a:bodyPr>
          <a:lstStyle/>
          <a:p>
            <a:r>
              <a:rPr lang="en-US" sz="3200" dirty="0"/>
              <a:t>Have questions about fungal diseases? Contact CDC! </a:t>
            </a:r>
          </a:p>
        </p:txBody>
      </p:sp>
      <p:pic>
        <p:nvPicPr>
          <p:cNvPr id="7" name="Picture 6">
            <a:extLst>
              <a:ext uri="{FF2B5EF4-FFF2-40B4-BE49-F238E27FC236}">
                <a16:creationId xmlns:a16="http://schemas.microsoft.com/office/drawing/2014/main" id="{990B5EB5-EDFC-D62A-7590-971DB589433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9479" y="1397649"/>
            <a:ext cx="8372213" cy="2348202"/>
          </a:xfrm>
          <a:prstGeom prst="rect">
            <a:avLst/>
          </a:prstGeom>
        </p:spPr>
      </p:pic>
      <p:sp>
        <p:nvSpPr>
          <p:cNvPr id="9" name="TextBox 8">
            <a:extLst>
              <a:ext uri="{FF2B5EF4-FFF2-40B4-BE49-F238E27FC236}">
                <a16:creationId xmlns:a16="http://schemas.microsoft.com/office/drawing/2014/main" id="{A5D93598-5302-364D-FE1C-740219BEE736}"/>
              </a:ext>
            </a:extLst>
          </p:cNvPr>
          <p:cNvSpPr txBox="1"/>
          <p:nvPr/>
        </p:nvSpPr>
        <p:spPr>
          <a:xfrm>
            <a:off x="628651" y="4071892"/>
            <a:ext cx="7965872" cy="369332"/>
          </a:xfrm>
          <a:prstGeom prst="rect">
            <a:avLst/>
          </a:prstGeom>
          <a:noFill/>
        </p:spPr>
        <p:txBody>
          <a:bodyPr wrap="square">
            <a:spAutoFit/>
          </a:bodyPr>
          <a:lstStyle/>
          <a:p>
            <a:pPr defTabSz="914378"/>
            <a:r>
              <a:rPr lang="en-US">
                <a:solidFill>
                  <a:prstClr val="black"/>
                </a:solidFill>
                <a:hlinkClick r:id="rId4"/>
              </a:rPr>
              <a:t>Clinical Care of Fungal Diseases: Antifungals | Fungal Diseases | CDC</a:t>
            </a:r>
            <a:endParaRPr lang="en-US">
              <a:solidFill>
                <a:prstClr val="black"/>
              </a:solidFill>
            </a:endParaRPr>
          </a:p>
        </p:txBody>
      </p:sp>
    </p:spTree>
    <p:extLst>
      <p:ext uri="{BB962C8B-B14F-4D97-AF65-F5344CB8AC3E}">
        <p14:creationId xmlns:p14="http://schemas.microsoft.com/office/powerpoint/2010/main" val="414813125"/>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C1FFA32-2144-D2CF-5F25-E8FF5964A7B2}"/>
              </a:ext>
            </a:extLst>
          </p:cNvPr>
          <p:cNvSpPr>
            <a:spLocks noGrp="1"/>
          </p:cNvSpPr>
          <p:nvPr>
            <p:ph type="body" sz="quarter" idx="10"/>
          </p:nvPr>
        </p:nvSpPr>
        <p:spPr>
          <a:xfrm>
            <a:off x="3816957" y="3764618"/>
            <a:ext cx="5233813" cy="1088597"/>
          </a:xfrm>
        </p:spPr>
        <p:txBody>
          <a:bodyPr/>
          <a:lstStyle/>
          <a:p>
            <a:pPr marL="0" indent="0" algn="r">
              <a:buNone/>
            </a:pPr>
            <a:r>
              <a:rPr lang="en-US" sz="1400" b="0" dirty="0">
                <a:hlinkClick r:id="rId2"/>
              </a:rPr>
              <a:t>https://www.cdc.gov/fungal/fungal-disease-awareness-week/index.html</a:t>
            </a:r>
            <a:endParaRPr lang="en-US" sz="1400" b="0" dirty="0"/>
          </a:p>
          <a:p>
            <a:pPr marL="0" indent="0" algn="r">
              <a:buNone/>
            </a:pPr>
            <a:endParaRPr lang="en-US" sz="1400" b="0" dirty="0"/>
          </a:p>
          <a:p>
            <a:pPr marL="0" indent="0" algn="r">
              <a:buNone/>
            </a:pPr>
            <a:r>
              <a:rPr lang="en-US" sz="1400" b="0" dirty="0">
                <a:hlinkClick r:id="rId3"/>
              </a:rPr>
              <a:t>https://www.cdc.gov/fungal/index.html</a:t>
            </a:r>
            <a:endParaRPr lang="en-US" sz="1400" b="0" dirty="0"/>
          </a:p>
          <a:p>
            <a:pPr marL="0" indent="0" algn="r">
              <a:buNone/>
            </a:pPr>
            <a:endParaRPr lang="en-US" sz="1400" b="0" dirty="0"/>
          </a:p>
        </p:txBody>
      </p:sp>
      <p:pic>
        <p:nvPicPr>
          <p:cNvPr id="5" name="Picture 4">
            <a:extLst>
              <a:ext uri="{FF2B5EF4-FFF2-40B4-BE49-F238E27FC236}">
                <a16:creationId xmlns:a16="http://schemas.microsoft.com/office/drawing/2014/main" id="{6EDD8503-A149-FFB7-0FA9-AC1A83806F7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651456" y="166726"/>
            <a:ext cx="5399314" cy="3037114"/>
          </a:xfrm>
          <a:prstGeom prst="rect">
            <a:avLst/>
          </a:prstGeom>
        </p:spPr>
      </p:pic>
      <p:sp>
        <p:nvSpPr>
          <p:cNvPr id="6" name="TextBox 5">
            <a:extLst>
              <a:ext uri="{FF2B5EF4-FFF2-40B4-BE49-F238E27FC236}">
                <a16:creationId xmlns:a16="http://schemas.microsoft.com/office/drawing/2014/main" id="{C023DCC4-17BD-A667-4BF1-AD8E364F49EE}"/>
              </a:ext>
            </a:extLst>
          </p:cNvPr>
          <p:cNvSpPr txBox="1"/>
          <p:nvPr/>
        </p:nvSpPr>
        <p:spPr>
          <a:xfrm>
            <a:off x="148430" y="1720046"/>
            <a:ext cx="3567792" cy="646331"/>
          </a:xfrm>
          <a:prstGeom prst="rect">
            <a:avLst/>
          </a:prstGeom>
          <a:noFill/>
        </p:spPr>
        <p:txBody>
          <a:bodyPr wrap="square" rtlCol="0">
            <a:spAutoFit/>
          </a:bodyPr>
          <a:lstStyle/>
          <a:p>
            <a:r>
              <a:rPr lang="en-US" dirty="0">
                <a:solidFill>
                  <a:schemeClr val="accent6">
                    <a:lumMod val="75000"/>
                    <a:lumOff val="25000"/>
                  </a:schemeClr>
                </a:solidFill>
                <a:latin typeface="Calibri" panose="020F0502020204030204" pitchFamily="34" charset="0"/>
              </a:rPr>
              <a:t>Special thanks to Anna Baker for her help in preparing this presentation</a:t>
            </a:r>
          </a:p>
        </p:txBody>
      </p:sp>
      <p:sp>
        <p:nvSpPr>
          <p:cNvPr id="7" name="Title 5">
            <a:extLst>
              <a:ext uri="{FF2B5EF4-FFF2-40B4-BE49-F238E27FC236}">
                <a16:creationId xmlns:a16="http://schemas.microsoft.com/office/drawing/2014/main" id="{619F1D9C-2C85-AA24-8F9D-0D544F33F250}"/>
              </a:ext>
            </a:extLst>
          </p:cNvPr>
          <p:cNvSpPr>
            <a:spLocks noGrp="1"/>
          </p:cNvSpPr>
          <p:nvPr>
            <p:ph type="title"/>
          </p:nvPr>
        </p:nvSpPr>
        <p:spPr>
          <a:xfrm>
            <a:off x="318657" y="582407"/>
            <a:ext cx="8229600" cy="857250"/>
          </a:xfrm>
        </p:spPr>
        <p:txBody>
          <a:bodyPr lIns="91440" tIns="45720" rIns="91440" bIns="45720" anchor="t"/>
          <a:lstStyle/>
          <a:p>
            <a:r>
              <a:rPr lang="en-US" sz="4800" dirty="0">
                <a:latin typeface="Calibri"/>
                <a:ea typeface="Calibri"/>
                <a:cs typeface="Calibri"/>
              </a:rPr>
              <a:t>Thank you!</a:t>
            </a:r>
          </a:p>
        </p:txBody>
      </p:sp>
    </p:spTree>
    <p:extLst>
      <p:ext uri="{BB962C8B-B14F-4D97-AF65-F5344CB8AC3E}">
        <p14:creationId xmlns:p14="http://schemas.microsoft.com/office/powerpoint/2010/main" val="2422132954"/>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F0360-758E-18EE-2EE4-9EB937802F3E}"/>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5DE7ABD5-52E1-16C1-09D8-768C4DF85DF6}"/>
              </a:ext>
            </a:extLst>
          </p:cNvPr>
          <p:cNvSpPr>
            <a:spLocks noGrp="1"/>
          </p:cNvSpPr>
          <p:nvPr>
            <p:ph type="title"/>
          </p:nvPr>
        </p:nvSpPr>
        <p:spPr/>
        <p:txBody>
          <a:bodyPr/>
          <a:lstStyle/>
          <a:p>
            <a:r>
              <a:rPr lang="en-US" dirty="0"/>
              <a:t>To Ask a Question</a:t>
            </a:r>
          </a:p>
        </p:txBody>
      </p:sp>
      <p:sp>
        <p:nvSpPr>
          <p:cNvPr id="3" name="Content Placeholder 2">
            <a:extLst>
              <a:ext uri="{FF2B5EF4-FFF2-40B4-BE49-F238E27FC236}">
                <a16:creationId xmlns:a16="http://schemas.microsoft.com/office/drawing/2014/main" id="{26C9CA98-3984-2226-80D8-E884E10FE3BF}"/>
              </a:ext>
            </a:extLst>
          </p:cNvPr>
          <p:cNvSpPr>
            <a:spLocks noGrp="1"/>
          </p:cNvSpPr>
          <p:nvPr>
            <p:ph type="body" sz="quarter" idx="10"/>
          </p:nvPr>
        </p:nvSpPr>
        <p:spPr>
          <a:xfrm>
            <a:off x="457200" y="1158876"/>
            <a:ext cx="8229600" cy="3543754"/>
          </a:xfrm>
        </p:spPr>
        <p:txBody>
          <a:bodyPr/>
          <a:lstStyle/>
          <a:p>
            <a:r>
              <a:rPr lang="en-US" dirty="0">
                <a:solidFill>
                  <a:srgbClr val="000000"/>
                </a:solidFill>
              </a:rPr>
              <a:t>Using the MS Teams Platform</a:t>
            </a:r>
          </a:p>
          <a:p>
            <a:pPr lvl="1">
              <a:buClr>
                <a:srgbClr val="0039A6"/>
              </a:buClr>
            </a:pPr>
            <a:r>
              <a:rPr lang="en-US" dirty="0">
                <a:solidFill>
                  <a:srgbClr val="000000"/>
                </a:solidFill>
              </a:rPr>
              <a:t>The ability to ask questions during the live webinar is limited to the first 1,000 attendees.</a:t>
            </a:r>
          </a:p>
          <a:p>
            <a:pPr lvl="1">
              <a:buClr>
                <a:srgbClr val="0039A6"/>
              </a:buClr>
            </a:pPr>
            <a:r>
              <a:rPr lang="en-US" dirty="0">
                <a:solidFill>
                  <a:srgbClr val="000000"/>
                </a:solidFill>
              </a:rPr>
              <a:t>Questions may be submitted after the live session by emailing </a:t>
            </a:r>
            <a:r>
              <a:rPr lang="en-US" dirty="0">
                <a:solidFill>
                  <a:srgbClr val="0000CC"/>
                </a:solidFill>
                <a:hlinkClick r:id="rId3">
                  <a:extLst>
                    <a:ext uri="{A12FA001-AC4F-418D-AE19-62706E023703}">
                      <ahyp:hlinkClr xmlns:ahyp="http://schemas.microsoft.com/office/drawing/2018/hyperlinkcolor" val="tx"/>
                    </a:ext>
                  </a:extLst>
                </a:hlinkClick>
              </a:rPr>
              <a:t>coca@cdc.gov</a:t>
            </a:r>
            <a:r>
              <a:rPr lang="en-US" dirty="0">
                <a:solidFill>
                  <a:srgbClr val="000000"/>
                </a:solidFill>
              </a:rPr>
              <a:t>.</a:t>
            </a:r>
          </a:p>
          <a:p>
            <a:r>
              <a:rPr lang="en-US" dirty="0">
                <a:solidFill>
                  <a:srgbClr val="000000"/>
                </a:solidFill>
              </a:rPr>
              <a:t>If you are a patient, please refer your question to your healthcare provider.</a:t>
            </a:r>
          </a:p>
          <a:p>
            <a:r>
              <a:rPr lang="en-US" dirty="0">
                <a:solidFill>
                  <a:srgbClr val="000000"/>
                </a:solidFill>
              </a:rPr>
              <a:t>If you are a member of the media, please direct your questions to CDC Media Relations at 404-639-3286 or email </a:t>
            </a:r>
            <a:r>
              <a:rPr lang="en-US" dirty="0">
                <a:solidFill>
                  <a:srgbClr val="0000CC"/>
                </a:solidFill>
                <a:hlinkClick r:id="rId4">
                  <a:extLst>
                    <a:ext uri="{A12FA001-AC4F-418D-AE19-62706E023703}">
                      <ahyp:hlinkClr xmlns:ahyp="http://schemas.microsoft.com/office/drawing/2018/hyperlinkcolor" val="tx"/>
                    </a:ext>
                  </a:extLst>
                </a:hlinkClick>
              </a:rPr>
              <a:t>media@cdc.gov</a:t>
            </a:r>
            <a:r>
              <a:rPr lang="en-US" dirty="0"/>
              <a:t>.</a:t>
            </a:r>
          </a:p>
        </p:txBody>
      </p:sp>
    </p:spTree>
    <p:extLst>
      <p:ext uri="{BB962C8B-B14F-4D97-AF65-F5344CB8AC3E}">
        <p14:creationId xmlns:p14="http://schemas.microsoft.com/office/powerpoint/2010/main" val="34011167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B3B4EB-FDA9-E99D-E80F-643A1058FAA1}"/>
              </a:ext>
            </a:extLst>
          </p:cNvPr>
          <p:cNvSpPr>
            <a:spLocks noGrp="1"/>
          </p:cNvSpPr>
          <p:nvPr>
            <p:ph type="title"/>
          </p:nvPr>
        </p:nvSpPr>
        <p:spPr/>
        <p:txBody>
          <a:bodyPr/>
          <a:lstStyle/>
          <a:p>
            <a:r>
              <a:rPr lang="en-US" dirty="0"/>
              <a:t>TRAIN</a:t>
            </a:r>
          </a:p>
        </p:txBody>
      </p:sp>
      <p:sp>
        <p:nvSpPr>
          <p:cNvPr id="3" name="Content Placeholder 2"/>
          <p:cNvSpPr>
            <a:spLocks noGrp="1"/>
          </p:cNvSpPr>
          <p:nvPr>
            <p:ph type="body" sz="quarter" idx="10"/>
          </p:nvPr>
        </p:nvSpPr>
        <p:spPr>
          <a:xfrm>
            <a:off x="457200" y="1321489"/>
            <a:ext cx="8229600" cy="3717926"/>
          </a:xfrm>
        </p:spPr>
        <p:txBody>
          <a:bodyPr/>
          <a:lstStyle/>
          <a:p>
            <a:pPr defTabSz="914378">
              <a:lnSpc>
                <a:spcPts val="1875"/>
              </a:lnSpc>
              <a:spcBef>
                <a:spcPts val="0"/>
              </a:spcBef>
              <a:spcAft>
                <a:spcPts val="1800"/>
              </a:spcAft>
              <a:defRPr/>
            </a:pPr>
            <a:r>
              <a:rPr lang="en-US" dirty="0">
                <a:solidFill>
                  <a:srgbClr val="000000"/>
                </a:solidFill>
                <a:ea typeface="Times New Roman" panose="02020603050405020304" pitchFamily="18" charset="0"/>
                <a:cs typeface="Calibri" panose="020F0502020204030204" pitchFamily="34" charset="0"/>
              </a:rPr>
              <a:t>CDC has fully transitioned from Training and Continuing Education Online (TCEO) to </a:t>
            </a:r>
            <a:r>
              <a:rPr lang="en-US" b="1" dirty="0">
                <a:solidFill>
                  <a:srgbClr val="000000"/>
                </a:solidFill>
                <a:ea typeface="Times New Roman" panose="02020603050405020304" pitchFamily="18" charset="0"/>
                <a:cs typeface="Calibri" panose="020F0502020204030204" pitchFamily="34" charset="0"/>
              </a:rPr>
              <a:t>CDC TRAIN </a:t>
            </a:r>
            <a:r>
              <a:rPr lang="en-US" dirty="0">
                <a:solidFill>
                  <a:srgbClr val="000000"/>
                </a:solidFill>
                <a:ea typeface="Times New Roman" panose="02020603050405020304" pitchFamily="18" charset="0"/>
                <a:cs typeface="Calibri" panose="020F0502020204030204" pitchFamily="34" charset="0"/>
              </a:rPr>
              <a:t>(</a:t>
            </a:r>
            <a:r>
              <a:rPr lang="en-US" dirty="0">
                <a:solidFill>
                  <a:srgbClr val="0000CC"/>
                </a:solidFill>
                <a:ea typeface="Times New Roman" panose="02020603050405020304" pitchFamily="18" charset="0"/>
                <a:cs typeface="Calibri" panose="020F0502020204030204" pitchFamily="34" charset="0"/>
                <a:hlinkClick r:id="rId3">
                  <a:extLst>
                    <a:ext uri="{A12FA001-AC4F-418D-AE19-62706E023703}">
                      <ahyp:hlinkClr xmlns:ahyp="http://schemas.microsoft.com/office/drawing/2018/hyperlinkcolor" val="tx"/>
                    </a:ext>
                  </a:extLst>
                </a:hlinkClick>
              </a:rPr>
              <a:t>https://www.train.org/cdctrain</a:t>
            </a:r>
            <a:r>
              <a:rPr lang="en-US" dirty="0">
                <a:solidFill>
                  <a:srgbClr val="000000"/>
                </a:solidFill>
                <a:ea typeface="Times New Roman" panose="02020603050405020304" pitchFamily="18" charset="0"/>
                <a:cs typeface="Calibri" panose="020F0502020204030204" pitchFamily="34" charset="0"/>
              </a:rPr>
              <a:t>).</a:t>
            </a:r>
            <a:r>
              <a:rPr lang="en-US" b="1" dirty="0">
                <a:solidFill>
                  <a:srgbClr val="000000"/>
                </a:solidFill>
                <a:ea typeface="Times New Roman" panose="02020603050405020304" pitchFamily="18" charset="0"/>
                <a:cs typeface="Calibri" panose="020F0502020204030204" pitchFamily="34" charset="0"/>
              </a:rPr>
              <a:t> </a:t>
            </a:r>
            <a:endParaRPr lang="en-US" dirty="0">
              <a:solidFill>
                <a:srgbClr val="000000"/>
              </a:solidFill>
              <a:ea typeface="Times New Roman" panose="02020603050405020304" pitchFamily="18" charset="0"/>
              <a:cs typeface="Calibri" panose="020F0502020204030204" pitchFamily="34" charset="0"/>
            </a:endParaRPr>
          </a:p>
          <a:p>
            <a:pPr defTabSz="914378">
              <a:lnSpc>
                <a:spcPts val="1875"/>
              </a:lnSpc>
              <a:spcBef>
                <a:spcPts val="0"/>
              </a:spcBef>
              <a:spcAft>
                <a:spcPts val="1800"/>
              </a:spcAft>
              <a:defRPr/>
            </a:pPr>
            <a:r>
              <a:rPr lang="en-US" b="1" dirty="0">
                <a:solidFill>
                  <a:srgbClr val="000000"/>
                </a:solidFill>
                <a:ea typeface="Times New Roman" panose="02020603050405020304" pitchFamily="18" charset="0"/>
                <a:cs typeface="Calibri" panose="020F0502020204030204" pitchFamily="34" charset="0"/>
              </a:rPr>
              <a:t>Transcripts &amp; Certificates</a:t>
            </a:r>
            <a:r>
              <a:rPr lang="en-US" dirty="0">
                <a:solidFill>
                  <a:srgbClr val="000000"/>
                </a:solidFill>
                <a:ea typeface="Times New Roman" panose="02020603050405020304" pitchFamily="18" charset="0"/>
                <a:cs typeface="Calibri" panose="020F0502020204030204" pitchFamily="34" charset="0"/>
              </a:rPr>
              <a:t>: You can access and download CE transcripts and certificates in TCEO through the end of 2025.</a:t>
            </a:r>
            <a:endParaRPr lang="en-US" dirty="0">
              <a:solidFill>
                <a:srgbClr val="1D1D1D"/>
              </a:solidFill>
              <a:ea typeface="Times New Roman" panose="02020603050405020304" pitchFamily="18" charset="0"/>
              <a:cs typeface="Calibri" panose="020F0502020204030204" pitchFamily="34" charset="0"/>
            </a:endParaRPr>
          </a:p>
          <a:p>
            <a:pPr defTabSz="914378">
              <a:lnSpc>
                <a:spcPts val="1875"/>
              </a:lnSpc>
              <a:spcBef>
                <a:spcPts val="0"/>
              </a:spcBef>
              <a:spcAft>
                <a:spcPts val="750"/>
              </a:spcAft>
              <a:defRPr/>
            </a:pPr>
            <a:r>
              <a:rPr lang="en-US" dirty="0">
                <a:solidFill>
                  <a:srgbClr val="000000"/>
                </a:solidFill>
                <a:ea typeface="Times New Roman" panose="02020603050405020304" pitchFamily="18" charset="0"/>
                <a:cs typeface="Calibri" panose="020F0502020204030204" pitchFamily="34" charset="0"/>
              </a:rPr>
              <a:t>Instructions will be available on both platforms and a learner support team will be available to answer questions.</a:t>
            </a:r>
            <a:endParaRPr lang="en-US" dirty="0">
              <a:solidFill>
                <a:srgbClr val="1D1D1D"/>
              </a:solidFill>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6576691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Continuing Education</a:t>
            </a:r>
          </a:p>
        </p:txBody>
      </p:sp>
      <p:sp>
        <p:nvSpPr>
          <p:cNvPr id="3" name="Content Placeholder 2"/>
          <p:cNvSpPr>
            <a:spLocks noGrp="1"/>
          </p:cNvSpPr>
          <p:nvPr>
            <p:ph type="body" sz="quarter" idx="10"/>
          </p:nvPr>
        </p:nvSpPr>
        <p:spPr>
          <a:xfrm>
            <a:off x="457200" y="1158876"/>
            <a:ext cx="8229600" cy="3673184"/>
          </a:xfrm>
        </p:spPr>
        <p:txBody>
          <a:bodyPr/>
          <a:lstStyle/>
          <a:p>
            <a:pPr defTabSz="513137" fontAlgn="auto">
              <a:lnSpc>
                <a:spcPts val="2200"/>
              </a:lnSpc>
              <a:defRPr/>
            </a:pPr>
            <a:r>
              <a:rPr lang="en-US" dirty="0">
                <a:solidFill>
                  <a:srgbClr val="000000"/>
                </a:solidFill>
                <a:ea typeface="ＭＳ Ｐゴシック" pitchFamily="34" charset="-128"/>
                <a:cs typeface="Calibri" panose="020F0502020204030204" pitchFamily="34" charset="0"/>
              </a:rPr>
              <a:t>All continuing education for COCA Calls is issued online through CDC TRAIN at </a:t>
            </a:r>
            <a:r>
              <a:rPr lang="en-US" dirty="0">
                <a:solidFill>
                  <a:srgbClr val="000000"/>
                </a:solidFill>
                <a:ea typeface="Times New Roman" panose="02020603050405020304" pitchFamily="18" charset="0"/>
                <a:cs typeface="Calibri" panose="020F0502020204030204" pitchFamily="34" charset="0"/>
              </a:rPr>
              <a:t>CDC TRAIN (</a:t>
            </a:r>
            <a:r>
              <a:rPr lang="en-US" dirty="0">
                <a:solidFill>
                  <a:srgbClr val="0000CC"/>
                </a:solidFill>
                <a:ea typeface="Times New Roman" panose="02020603050405020304" pitchFamily="18" charset="0"/>
                <a:cs typeface="Calibri" panose="020F0502020204030204" pitchFamily="34" charset="0"/>
                <a:hlinkClick r:id="rId3">
                  <a:extLst>
                    <a:ext uri="{A12FA001-AC4F-418D-AE19-62706E023703}">
                      <ahyp:hlinkClr xmlns:ahyp="http://schemas.microsoft.com/office/drawing/2018/hyperlinkcolor" val="tx"/>
                    </a:ext>
                  </a:extLst>
                </a:hlinkClick>
              </a:rPr>
              <a:t>https://www.train.org/cdctrain</a:t>
            </a:r>
            <a:r>
              <a:rPr lang="en-US" dirty="0">
                <a:solidFill>
                  <a:srgbClr val="000000"/>
                </a:solidFill>
                <a:ea typeface="Times New Roman" panose="02020603050405020304" pitchFamily="18" charset="0"/>
                <a:cs typeface="Calibri" panose="020F0502020204030204" pitchFamily="34" charset="0"/>
              </a:rPr>
              <a:t>).</a:t>
            </a:r>
            <a:r>
              <a:rPr lang="en-US" b="1" dirty="0">
                <a:solidFill>
                  <a:srgbClr val="000000"/>
                </a:solidFill>
                <a:ea typeface="Times New Roman" panose="02020603050405020304" pitchFamily="18" charset="0"/>
                <a:cs typeface="Calibri" panose="020F0502020204030204" pitchFamily="34" charset="0"/>
              </a:rPr>
              <a:t> </a:t>
            </a:r>
          </a:p>
          <a:p>
            <a:pPr marL="0" indent="0" defTabSz="513137" fontAlgn="auto">
              <a:lnSpc>
                <a:spcPts val="2200"/>
              </a:lnSpc>
              <a:buNone/>
              <a:defRPr/>
            </a:pPr>
            <a:endParaRPr lang="en-US" dirty="0">
              <a:solidFill>
                <a:srgbClr val="000000"/>
              </a:solidFill>
              <a:ea typeface="Times New Roman" panose="02020603050405020304" pitchFamily="18" charset="0"/>
              <a:cs typeface="Calibri" panose="020F0502020204030204" pitchFamily="34" charset="0"/>
            </a:endParaRPr>
          </a:p>
          <a:p>
            <a:r>
              <a:rPr lang="en-US" sz="1800" dirty="0">
                <a:solidFill>
                  <a:srgbClr val="000000"/>
                </a:solidFill>
              </a:rPr>
              <a:t>To receive continuing education (CE) for </a:t>
            </a:r>
            <a:r>
              <a:rPr lang="en-US" sz="1800" b="1" dirty="0">
                <a:solidFill>
                  <a:srgbClr val="000000"/>
                </a:solidFill>
              </a:rPr>
              <a:t>WC4520R-091825</a:t>
            </a:r>
            <a:r>
              <a:rPr lang="en-US" sz="1800" dirty="0">
                <a:solidFill>
                  <a:srgbClr val="000000"/>
                </a:solidFill>
              </a:rPr>
              <a:t>—Clinician Update on Measles Cases and Outbreaks in the United States, please visit </a:t>
            </a:r>
            <a:r>
              <a:rPr lang="en-US" sz="1800" dirty="0">
                <a:solidFill>
                  <a:srgbClr val="0000CC"/>
                </a:solidFill>
                <a:hlinkClick r:id="rId4">
                  <a:extLst>
                    <a:ext uri="{A12FA001-AC4F-418D-AE19-62706E023703}">
                      <ahyp:hlinkClr xmlns:ahyp="http://schemas.microsoft.com/office/drawing/2018/hyperlinkcolor" val="tx"/>
                    </a:ext>
                  </a:extLst>
                </a:hlinkClick>
              </a:rPr>
              <a:t>CDC TRAIN</a:t>
            </a:r>
            <a:r>
              <a:rPr lang="en-US" sz="1800" dirty="0">
                <a:solidFill>
                  <a:srgbClr val="0000CC"/>
                </a:solidFill>
              </a:rPr>
              <a:t> </a:t>
            </a:r>
            <a:r>
              <a:rPr lang="en-US" sz="1800" dirty="0">
                <a:solidFill>
                  <a:srgbClr val="000000"/>
                </a:solidFill>
              </a:rPr>
              <a:t>and search for the course in the Course Catalog using </a:t>
            </a:r>
            <a:r>
              <a:rPr lang="en-US" sz="1800" b="1" dirty="0">
                <a:solidFill>
                  <a:srgbClr val="000000"/>
                </a:solidFill>
              </a:rPr>
              <a:t>WC4520R-091825</a:t>
            </a:r>
            <a:r>
              <a:rPr lang="en-US" sz="1800" dirty="0">
                <a:solidFill>
                  <a:srgbClr val="000000"/>
                </a:solidFill>
              </a:rPr>
              <a:t>. Follow the steps below by </a:t>
            </a:r>
            <a:r>
              <a:rPr lang="en-US" sz="1800" b="1" dirty="0">
                <a:solidFill>
                  <a:srgbClr val="000000"/>
                </a:solidFill>
              </a:rPr>
              <a:t>October 20, 2025</a:t>
            </a:r>
            <a:r>
              <a:rPr lang="en-US" sz="1800" dirty="0">
                <a:solidFill>
                  <a:srgbClr val="000000"/>
                </a:solidFill>
              </a:rPr>
              <a:t>. The registration code is </a:t>
            </a:r>
            <a:r>
              <a:rPr lang="en-US" sz="1800" b="1" dirty="0">
                <a:solidFill>
                  <a:srgbClr val="000000"/>
                </a:solidFill>
              </a:rPr>
              <a:t>COCA091825</a:t>
            </a:r>
            <a:r>
              <a:rPr lang="en-US" sz="1800" dirty="0">
                <a:solidFill>
                  <a:srgbClr val="000000"/>
                </a:solidFill>
              </a:rPr>
              <a:t>.</a:t>
            </a:r>
          </a:p>
          <a:p>
            <a:pPr marL="0" indent="0">
              <a:buNone/>
            </a:pPr>
            <a:endParaRPr lang="en-US" sz="1800" dirty="0">
              <a:solidFill>
                <a:srgbClr val="000000"/>
              </a:solidFill>
            </a:endParaRPr>
          </a:p>
          <a:p>
            <a:r>
              <a:rPr lang="en-US" sz="1800" dirty="0">
                <a:solidFill>
                  <a:srgbClr val="000000"/>
                </a:solidFill>
              </a:rPr>
              <a:t>To receive continuing education (CE) for </a:t>
            </a:r>
            <a:r>
              <a:rPr lang="en-US" sz="1800" b="1" dirty="0">
                <a:solidFill>
                  <a:srgbClr val="000000"/>
                </a:solidFill>
              </a:rPr>
              <a:t>WD4520R-091825</a:t>
            </a:r>
            <a:r>
              <a:rPr lang="en-US" sz="1800" dirty="0">
                <a:solidFill>
                  <a:srgbClr val="000000"/>
                </a:solidFill>
              </a:rPr>
              <a:t>—Clinician Update on Measles Cases and Outbreaks in the United States, please visit </a:t>
            </a:r>
            <a:r>
              <a:rPr lang="en-US" sz="1800" dirty="0">
                <a:solidFill>
                  <a:srgbClr val="0000CC"/>
                </a:solidFill>
                <a:hlinkClick r:id="rId4">
                  <a:extLst>
                    <a:ext uri="{A12FA001-AC4F-418D-AE19-62706E023703}">
                      <ahyp:hlinkClr xmlns:ahyp="http://schemas.microsoft.com/office/drawing/2018/hyperlinkcolor" val="tx"/>
                    </a:ext>
                  </a:extLst>
                </a:hlinkClick>
              </a:rPr>
              <a:t>CDC TRAIN</a:t>
            </a:r>
            <a:r>
              <a:rPr lang="en-US" sz="1800" dirty="0">
                <a:solidFill>
                  <a:srgbClr val="0000CC"/>
                </a:solidFill>
              </a:rPr>
              <a:t> </a:t>
            </a:r>
            <a:r>
              <a:rPr lang="en-US" sz="1800" dirty="0">
                <a:solidFill>
                  <a:srgbClr val="000000"/>
                </a:solidFill>
              </a:rPr>
              <a:t>and search for the course in the Course Catalog using </a:t>
            </a:r>
            <a:r>
              <a:rPr lang="en-US" sz="1800" b="1" dirty="0">
                <a:solidFill>
                  <a:srgbClr val="000000"/>
                </a:solidFill>
              </a:rPr>
              <a:t>WD4520R-091825</a:t>
            </a:r>
            <a:r>
              <a:rPr lang="en-US" sz="1800" dirty="0">
                <a:solidFill>
                  <a:srgbClr val="000000"/>
                </a:solidFill>
              </a:rPr>
              <a:t>. Follow the steps below between </a:t>
            </a:r>
            <a:r>
              <a:rPr lang="en-US" sz="1800" b="1" dirty="0">
                <a:solidFill>
                  <a:srgbClr val="000000"/>
                </a:solidFill>
              </a:rPr>
              <a:t>October 21, 2025</a:t>
            </a:r>
            <a:r>
              <a:rPr lang="en-US" sz="1800" dirty="0">
                <a:solidFill>
                  <a:srgbClr val="000000"/>
                </a:solidFill>
              </a:rPr>
              <a:t>, and </a:t>
            </a:r>
            <a:r>
              <a:rPr lang="en-US" sz="1800" b="1" dirty="0">
                <a:solidFill>
                  <a:srgbClr val="000000"/>
                </a:solidFill>
              </a:rPr>
              <a:t>October 21, 2027</a:t>
            </a:r>
            <a:r>
              <a:rPr lang="en-US" sz="1800" dirty="0">
                <a:solidFill>
                  <a:srgbClr val="000000"/>
                </a:solidFill>
              </a:rPr>
              <a:t>.</a:t>
            </a:r>
          </a:p>
        </p:txBody>
      </p:sp>
    </p:spTree>
    <p:extLst>
      <p:ext uri="{BB962C8B-B14F-4D97-AF65-F5344CB8AC3E}">
        <p14:creationId xmlns:p14="http://schemas.microsoft.com/office/powerpoint/2010/main" val="25973113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7AE25D-AFC7-363A-28D2-31BA18144310}"/>
              </a:ext>
            </a:extLst>
          </p:cNvPr>
          <p:cNvSpPr>
            <a:spLocks noGrp="1"/>
          </p:cNvSpPr>
          <p:nvPr>
            <p:ph type="title"/>
          </p:nvPr>
        </p:nvSpPr>
        <p:spPr>
          <a:xfrm>
            <a:off x="457200" y="205979"/>
            <a:ext cx="8394192" cy="857250"/>
          </a:xfrm>
        </p:spPr>
        <p:txBody>
          <a:bodyPr/>
          <a:lstStyle/>
          <a:p>
            <a:r>
              <a:rPr lang="en-US" dirty="0"/>
              <a:t>Today’s COCA Call will be Available to View On-Demand</a:t>
            </a:r>
          </a:p>
        </p:txBody>
      </p:sp>
      <p:sp>
        <p:nvSpPr>
          <p:cNvPr id="3" name="Content Placeholder 2"/>
          <p:cNvSpPr>
            <a:spLocks noGrp="1"/>
          </p:cNvSpPr>
          <p:nvPr>
            <p:ph type="body" sz="quarter" idx="10"/>
          </p:nvPr>
        </p:nvSpPr>
        <p:spPr>
          <a:xfrm>
            <a:off x="457200" y="1158876"/>
            <a:ext cx="8686800" cy="3543754"/>
          </a:xfrm>
        </p:spPr>
        <p:txBody>
          <a:bodyPr/>
          <a:lstStyle/>
          <a:p>
            <a:pPr defTabSz="684069" fontAlgn="auto">
              <a:lnSpc>
                <a:spcPts val="2200"/>
              </a:lnSpc>
              <a:defRPr/>
            </a:pPr>
            <a:r>
              <a:rPr lang="en-US" b="1" dirty="0">
                <a:solidFill>
                  <a:srgbClr val="000000"/>
                </a:solidFill>
                <a:ea typeface="ＭＳ Ｐゴシック" pitchFamily="34" charset="-128"/>
                <a:cs typeface="Calibri" panose="020F0502020204030204" pitchFamily="34" charset="0"/>
              </a:rPr>
              <a:t>When:  </a:t>
            </a:r>
            <a:r>
              <a:rPr lang="en-US" dirty="0">
                <a:solidFill>
                  <a:srgbClr val="000000"/>
                </a:solidFill>
                <a:ea typeface="ＭＳ Ｐゴシック" pitchFamily="34" charset="-128"/>
                <a:cs typeface="Calibri" panose="020F0502020204030204" pitchFamily="34" charset="0"/>
              </a:rPr>
              <a:t>Next week</a:t>
            </a:r>
            <a:endParaRPr lang="en-US" dirty="0">
              <a:solidFill>
                <a:srgbClr val="FFFFFF">
                  <a:lumMod val="50000"/>
                </a:srgbClr>
              </a:solidFill>
              <a:ea typeface="ＭＳ Ｐゴシック" pitchFamily="34" charset="-128"/>
              <a:cs typeface="Calibri" panose="020F0502020204030204" pitchFamily="34" charset="0"/>
            </a:endParaRPr>
          </a:p>
          <a:p>
            <a:pPr defTabSz="684069" fontAlgn="auto">
              <a:lnSpc>
                <a:spcPts val="2200"/>
              </a:lnSpc>
              <a:defRPr/>
            </a:pPr>
            <a:endParaRPr lang="en-US" dirty="0">
              <a:solidFill>
                <a:srgbClr val="000000"/>
              </a:solidFill>
              <a:ea typeface="ＭＳ Ｐゴシック" pitchFamily="34" charset="-128"/>
              <a:cs typeface="Calibri" panose="020F0502020204030204" pitchFamily="34" charset="0"/>
            </a:endParaRPr>
          </a:p>
          <a:p>
            <a:pPr defTabSz="684069" fontAlgn="auto">
              <a:lnSpc>
                <a:spcPts val="2200"/>
              </a:lnSpc>
              <a:defRPr/>
            </a:pPr>
            <a:r>
              <a:rPr lang="en-US" b="1" dirty="0">
                <a:solidFill>
                  <a:srgbClr val="000000"/>
                </a:solidFill>
                <a:ea typeface="ＭＳ Ｐゴシック" pitchFamily="34" charset="-128"/>
                <a:cs typeface="Calibri" panose="020F0502020204030204" pitchFamily="34" charset="0"/>
              </a:rPr>
              <a:t>What:  </a:t>
            </a:r>
            <a:r>
              <a:rPr lang="en-US" dirty="0">
                <a:solidFill>
                  <a:srgbClr val="000000"/>
                </a:solidFill>
                <a:ea typeface="ＭＳ Ｐゴシック" pitchFamily="34" charset="-128"/>
                <a:cs typeface="Calibri" panose="020F0502020204030204" pitchFamily="34" charset="0"/>
              </a:rPr>
              <a:t>Closed captioned video and transcript</a:t>
            </a:r>
          </a:p>
          <a:p>
            <a:pPr defTabSz="684069" fontAlgn="auto">
              <a:lnSpc>
                <a:spcPts val="2200"/>
              </a:lnSpc>
              <a:defRPr/>
            </a:pPr>
            <a:endParaRPr lang="en-US" dirty="0">
              <a:solidFill>
                <a:srgbClr val="000000"/>
              </a:solidFill>
              <a:ea typeface="ＭＳ Ｐゴシック" pitchFamily="34" charset="-128"/>
              <a:cs typeface="Calibri" panose="020F0502020204030204" pitchFamily="34" charset="0"/>
            </a:endParaRPr>
          </a:p>
          <a:p>
            <a:pPr defTabSz="684069" fontAlgn="auto">
              <a:lnSpc>
                <a:spcPts val="2200"/>
              </a:lnSpc>
              <a:defRPr/>
            </a:pPr>
            <a:r>
              <a:rPr lang="en-US" b="1" dirty="0">
                <a:solidFill>
                  <a:srgbClr val="000000"/>
                </a:solidFill>
                <a:ea typeface="ＭＳ Ｐゴシック" pitchFamily="34" charset="-128"/>
                <a:cs typeface="Calibri" panose="020F0502020204030204" pitchFamily="34" charset="0"/>
              </a:rPr>
              <a:t>Where:  </a:t>
            </a:r>
            <a:r>
              <a:rPr lang="en-US" dirty="0">
                <a:solidFill>
                  <a:srgbClr val="000000"/>
                </a:solidFill>
                <a:ea typeface="ＭＳ Ｐゴシック" pitchFamily="34" charset="-128"/>
                <a:cs typeface="Calibri" panose="020F0502020204030204" pitchFamily="34" charset="0"/>
              </a:rPr>
              <a:t>On the COCA Call webpage: </a:t>
            </a:r>
            <a:r>
              <a:rPr lang="en-US" dirty="0">
                <a:solidFill>
                  <a:srgbClr val="0000CC"/>
                </a:solidFill>
                <a:ea typeface="ＭＳ Ｐゴシック" pitchFamily="34" charset="-128"/>
                <a:cs typeface="Calibri" panose="020F0502020204030204" pitchFamily="34" charset="0"/>
                <a:hlinkClick r:id="rId3">
                  <a:extLst>
                    <a:ext uri="{A12FA001-AC4F-418D-AE19-62706E023703}">
                      <ahyp:hlinkClr xmlns:ahyp="http://schemas.microsoft.com/office/drawing/2018/hyperlinkcolor" val="tx"/>
                    </a:ext>
                  </a:extLst>
                </a:hlinkClick>
              </a:rPr>
              <a:t>https://www.cdc.gov/coca/hcp/trainings/drug-resisitant-candida.html</a:t>
            </a:r>
            <a:endParaRPr lang="en-US" dirty="0">
              <a:solidFill>
                <a:srgbClr val="0000CC"/>
              </a:solidFill>
              <a:ea typeface="ＭＳ Ｐゴシック" pitchFamily="34" charset="-128"/>
              <a:cs typeface="Calibri" panose="020F0502020204030204" pitchFamily="34" charset="0"/>
            </a:endParaRPr>
          </a:p>
          <a:p>
            <a:pPr defTabSz="684069" fontAlgn="auto">
              <a:lnSpc>
                <a:spcPts val="2200"/>
              </a:lnSpc>
              <a:defRPr/>
            </a:pPr>
            <a:endParaRPr lang="en-US" dirty="0">
              <a:solidFill>
                <a:srgbClr val="000000"/>
              </a:solidFill>
              <a:ea typeface="ＭＳ Ｐゴシック" pitchFamily="34" charset="-128"/>
              <a:cs typeface="Calibri" panose="020F0502020204030204" pitchFamily="34" charset="0"/>
            </a:endParaRPr>
          </a:p>
          <a:p>
            <a:pPr defTabSz="684069" fontAlgn="auto">
              <a:lnSpc>
                <a:spcPts val="2200"/>
              </a:lnSpc>
              <a:defRPr/>
            </a:pPr>
            <a:endParaRPr lang="en-US" dirty="0">
              <a:solidFill>
                <a:srgbClr val="0000FF"/>
              </a:solidFill>
              <a:cs typeface="Calibri" panose="020F0502020204030204" pitchFamily="34" charset="0"/>
            </a:endParaRPr>
          </a:p>
        </p:txBody>
      </p:sp>
    </p:spTree>
    <p:extLst>
      <p:ext uri="{BB962C8B-B14F-4D97-AF65-F5344CB8AC3E}">
        <p14:creationId xmlns:p14="http://schemas.microsoft.com/office/powerpoint/2010/main" val="36759526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FB059-454F-3F83-FDB9-BBB4D7494E91}"/>
              </a:ext>
            </a:extLst>
          </p:cNvPr>
          <p:cNvSpPr>
            <a:spLocks noGrp="1"/>
          </p:cNvSpPr>
          <p:nvPr>
            <p:ph type="title"/>
          </p:nvPr>
        </p:nvSpPr>
        <p:spPr/>
        <p:txBody>
          <a:bodyPr/>
          <a:lstStyle/>
          <a:p>
            <a:r>
              <a:rPr lang="en-US" dirty="0"/>
              <a:t>Additional Resources</a:t>
            </a:r>
          </a:p>
        </p:txBody>
      </p:sp>
      <p:sp>
        <p:nvSpPr>
          <p:cNvPr id="3" name="Text Placeholder 2">
            <a:extLst>
              <a:ext uri="{FF2B5EF4-FFF2-40B4-BE49-F238E27FC236}">
                <a16:creationId xmlns:a16="http://schemas.microsoft.com/office/drawing/2014/main" id="{8E6E727D-64DD-2AFB-F85A-F5AE38538539}"/>
              </a:ext>
            </a:extLst>
          </p:cNvPr>
          <p:cNvSpPr>
            <a:spLocks noGrp="1"/>
          </p:cNvSpPr>
          <p:nvPr>
            <p:ph type="body" sz="quarter" idx="10"/>
          </p:nvPr>
        </p:nvSpPr>
        <p:spPr/>
        <p:txBody>
          <a:bodyPr/>
          <a:lstStyle/>
          <a:p>
            <a:pPr defTabSz="684069" fontAlgn="auto">
              <a:lnSpc>
                <a:spcPts val="2200"/>
              </a:lnSpc>
              <a:defRPr/>
            </a:pPr>
            <a:r>
              <a:rPr lang="en-US" dirty="0">
                <a:solidFill>
                  <a:srgbClr val="000000"/>
                </a:solidFill>
                <a:ea typeface="ＭＳ Ｐゴシック" pitchFamily="34" charset="-128"/>
                <a:cs typeface="Calibri" panose="020F0502020204030204" pitchFamily="34" charset="0"/>
              </a:rPr>
              <a:t>Continue to visit </a:t>
            </a:r>
            <a:r>
              <a:rPr lang="en-US" dirty="0">
                <a:solidFill>
                  <a:srgbClr val="0000CC"/>
                </a:solidFill>
                <a:ea typeface="ＭＳ Ｐゴシック" pitchFamily="34" charset="-128"/>
                <a:cs typeface="Calibri" panose="020F0502020204030204" pitchFamily="34" charset="0"/>
                <a:hlinkClick r:id="rId2">
                  <a:extLst>
                    <a:ext uri="{A12FA001-AC4F-418D-AE19-62706E023703}">
                      <ahyp:hlinkClr xmlns:ahyp="http://schemas.microsoft.com/office/drawing/2018/hyperlinkcolor" val="tx"/>
                    </a:ext>
                  </a:extLst>
                </a:hlinkClick>
              </a:rPr>
              <a:t>https://www.cdc.gov/coca/hcp/trainings/index.html</a:t>
            </a:r>
            <a:r>
              <a:rPr lang="en-US" dirty="0">
                <a:solidFill>
                  <a:srgbClr val="0000CC"/>
                </a:solidFill>
                <a:ea typeface="ＭＳ Ｐゴシック" pitchFamily="34" charset="-128"/>
                <a:cs typeface="Calibri" panose="020F0502020204030204" pitchFamily="34" charset="0"/>
              </a:rPr>
              <a:t> </a:t>
            </a:r>
            <a:r>
              <a:rPr lang="en-US" dirty="0">
                <a:solidFill>
                  <a:srgbClr val="000000"/>
                </a:solidFill>
                <a:ea typeface="ＭＳ Ｐゴシック" pitchFamily="34" charset="-128"/>
                <a:cs typeface="Calibri" panose="020F0502020204030204" pitchFamily="34" charset="0"/>
              </a:rPr>
              <a:t>to get more details about upcoming COCA Calls. </a:t>
            </a:r>
          </a:p>
          <a:p>
            <a:pPr defTabSz="684069" fontAlgn="auto">
              <a:lnSpc>
                <a:spcPts val="2200"/>
              </a:lnSpc>
              <a:defRPr/>
            </a:pPr>
            <a:endParaRPr lang="en-US" dirty="0">
              <a:solidFill>
                <a:srgbClr val="000000"/>
              </a:solidFill>
              <a:ea typeface="ＭＳ Ｐゴシック" pitchFamily="34" charset="-128"/>
              <a:cs typeface="Calibri" panose="020F0502020204030204" pitchFamily="34" charset="0"/>
            </a:endParaRPr>
          </a:p>
          <a:p>
            <a:pPr defTabSz="684069" fontAlgn="auto">
              <a:lnSpc>
                <a:spcPts val="2200"/>
              </a:lnSpc>
              <a:defRPr/>
            </a:pPr>
            <a:r>
              <a:rPr lang="en-US" dirty="0">
                <a:solidFill>
                  <a:srgbClr val="000000"/>
                </a:solidFill>
                <a:ea typeface="ＭＳ Ｐゴシック" pitchFamily="34" charset="-128"/>
                <a:cs typeface="Calibri" panose="020F0502020204030204" pitchFamily="34" charset="0"/>
              </a:rPr>
              <a:t>Subscribe to receive notifications about upcoming COCA calls and other COCA products and services at </a:t>
            </a:r>
            <a:r>
              <a:rPr lang="en-US" dirty="0">
                <a:solidFill>
                  <a:srgbClr val="0000CC"/>
                </a:solidFill>
                <a:ea typeface="ＭＳ Ｐゴシック" pitchFamily="34" charset="-128"/>
                <a:cs typeface="Calibri" panose="020F0502020204030204" pitchFamily="34" charset="0"/>
                <a:hlinkClick r:id="rId2">
                  <a:extLst>
                    <a:ext uri="{A12FA001-AC4F-418D-AE19-62706E023703}">
                      <ahyp:hlinkClr xmlns:ahyp="http://schemas.microsoft.com/office/drawing/2018/hyperlinkcolor" val="tx"/>
                    </a:ext>
                  </a:extLst>
                </a:hlinkClick>
              </a:rPr>
              <a:t>https://www.cdc.gov/coca/hcp/trainings/index.html</a:t>
            </a:r>
            <a:r>
              <a:rPr lang="en-US" dirty="0">
                <a:solidFill>
                  <a:srgbClr val="000000"/>
                </a:solidFill>
                <a:ea typeface="ＭＳ Ｐゴシック" pitchFamily="34" charset="-128"/>
                <a:cs typeface="Calibri" panose="020F0502020204030204" pitchFamily="34" charset="0"/>
              </a:rPr>
              <a:t>. </a:t>
            </a:r>
          </a:p>
          <a:p>
            <a:endParaRPr lang="en-US" dirty="0"/>
          </a:p>
        </p:txBody>
      </p:sp>
    </p:spTree>
    <p:extLst>
      <p:ext uri="{BB962C8B-B14F-4D97-AF65-F5344CB8AC3E}">
        <p14:creationId xmlns:p14="http://schemas.microsoft.com/office/powerpoint/2010/main" val="33758177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19723B-A885-1579-677D-1399679DA948}"/>
              </a:ext>
            </a:extLst>
          </p:cNvPr>
          <p:cNvSpPr>
            <a:spLocks noGrp="1"/>
          </p:cNvSpPr>
          <p:nvPr>
            <p:ph type="title"/>
          </p:nvPr>
        </p:nvSpPr>
        <p:spPr>
          <a:xfrm>
            <a:off x="1948017" y="732300"/>
            <a:ext cx="4718370" cy="1480548"/>
          </a:xfrm>
        </p:spPr>
        <p:txBody>
          <a:bodyPr/>
          <a:lstStyle/>
          <a:p>
            <a:pPr algn="ctr"/>
            <a:r>
              <a:rPr lang="en-US" dirty="0"/>
              <a:t>Thank you for joining us today!</a:t>
            </a:r>
            <a:br>
              <a:rPr lang="en-US" dirty="0"/>
            </a:br>
            <a:br>
              <a:rPr lang="en-US" dirty="0"/>
            </a:br>
            <a:r>
              <a:rPr lang="en-US" sz="1600" dirty="0">
                <a:solidFill>
                  <a:srgbClr val="0000CC"/>
                </a:solidFill>
                <a:hlinkClick r:id="rId3">
                  <a:extLst>
                    <a:ext uri="{A12FA001-AC4F-418D-AE19-62706E023703}">
                      <ahyp:hlinkClr xmlns:ahyp="http://schemas.microsoft.com/office/drawing/2018/hyperlinkcolor" val="tx"/>
                    </a:ext>
                  </a:extLst>
                </a:hlinkClick>
              </a:rPr>
              <a:t>Clinician Outreach and Communication Activity (COCA) | COCA | CDC</a:t>
            </a:r>
            <a:br>
              <a:rPr lang="en-US" dirty="0"/>
            </a:br>
            <a:br>
              <a:rPr lang="en-US" dirty="0"/>
            </a:br>
            <a:br>
              <a:rPr lang="en-US" dirty="0"/>
            </a:br>
            <a:br>
              <a:rPr lang="en-US" dirty="0"/>
            </a:br>
            <a:br>
              <a:rPr lang="en-US" dirty="0"/>
            </a:br>
            <a:br>
              <a:rPr lang="en-US" dirty="0"/>
            </a:br>
            <a:endParaRPr lang="en-US" dirty="0"/>
          </a:p>
        </p:txBody>
      </p:sp>
    </p:spTree>
    <p:extLst>
      <p:ext uri="{BB962C8B-B14F-4D97-AF65-F5344CB8AC3E}">
        <p14:creationId xmlns:p14="http://schemas.microsoft.com/office/powerpoint/2010/main" val="1776462265"/>
      </p:ext>
    </p:extLst>
  </p:cSld>
  <p:clrMapOvr>
    <a:masterClrMapping/>
  </p:clrMapOvr>
</p:sld>
</file>

<file path=ppt/theme/theme1.xml><?xml version="1.0" encoding="utf-8"?>
<a:theme xmlns:a="http://schemas.openxmlformats.org/drawingml/2006/main" name="NCEH_ATSDR_combined">
  <a:themeElements>
    <a:clrScheme name="Custom 2">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9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D8E391CA616B44B23AF164F23B7D81" ma:contentTypeVersion="19" ma:contentTypeDescription="Create a new document." ma:contentTypeScope="" ma:versionID="becb1925629a48e4bc82fdb0589a6f74">
  <xsd:schema xmlns:xsd="http://www.w3.org/2001/XMLSchema" xmlns:xs="http://www.w3.org/2001/XMLSchema" xmlns:p="http://schemas.microsoft.com/office/2006/metadata/properties" xmlns:ns2="f33a324a-c761-4556-ab89-22eef2b1ce0b" xmlns:ns3="3b08d87d-7d4b-4797-b7cd-a7c4de1f44ce" targetNamespace="http://schemas.microsoft.com/office/2006/metadata/properties" ma:root="true" ma:fieldsID="7c1735b62f55233b5148a569f0246303" ns2:_="" ns3:_="">
    <xsd:import namespace="f33a324a-c761-4556-ab89-22eef2b1ce0b"/>
    <xsd:import namespace="3b08d87d-7d4b-4797-b7cd-a7c4de1f44c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CR" minOccurs="0"/>
                <xsd:element ref="ns2:lcf76f155ced4ddcb4097134ff3c332f" minOccurs="0"/>
                <xsd:element ref="ns3:TaxCatchAll" minOccurs="0"/>
                <xsd:element ref="ns2:DateTime" minOccurs="0"/>
                <xsd:element ref="ns2:MediaServiceObjectDetectorVersions" minOccurs="0"/>
                <xsd:element ref="ns2:MediaServiceLocation" minOccurs="0"/>
                <xsd:element ref="ns2:MediaServiceSearchProperties" minOccurs="0"/>
                <xsd:element ref="ns2:Commen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3a324a-c761-4556-ab89-22eef2b1ce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DateTime" ma:index="21" nillable="true" ma:displayName="Date &amp; Time" ma:format="DateOnly" ma:internalName="DateTime">
      <xsd:simpleType>
        <xsd:restriction base="dms:DateTim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Comment" ma:index="25" nillable="true" ma:displayName="Comment" ma:description="abstracts" ma:format="Dropdown" ma:internalName="Comment">
      <xsd:simpleType>
        <xsd:restriction base="dms:Text">
          <xsd:maxLength value="255"/>
        </xsd:restriction>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b08d87d-7d4b-4797-b7cd-a7c4de1f44ce"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c07e9a3b-3001-4d1c-8df8-e1f016a5cd9d}" ma:internalName="TaxCatchAll" ma:showField="CatchAllData" ma:web="3b08d87d-7d4b-4797-b7cd-a7c4de1f44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3b08d87d-7d4b-4797-b7cd-a7c4de1f44ce" xsi:nil="true"/>
    <DateTime xmlns="f33a324a-c761-4556-ab89-22eef2b1ce0b" xsi:nil="true"/>
    <lcf76f155ced4ddcb4097134ff3c332f xmlns="f33a324a-c761-4556-ab89-22eef2b1ce0b">
      <Terms xmlns="http://schemas.microsoft.com/office/infopath/2007/PartnerControls"/>
    </lcf76f155ced4ddcb4097134ff3c332f>
    <Comment xmlns="f33a324a-c761-4556-ab89-22eef2b1ce0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3EDF4A-C5D2-446D-AAF6-AAE7CFAD3094}">
  <ds:schemaRefs>
    <ds:schemaRef ds:uri="3b08d87d-7d4b-4797-b7cd-a7c4de1f44ce"/>
    <ds:schemaRef ds:uri="f33a324a-c761-4556-ab89-22eef2b1ce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78E1536-C4A8-49BB-B642-FB7AC7377B81}">
  <ds:schemaRefs>
    <ds:schemaRef ds:uri="3b08d87d-7d4b-4797-b7cd-a7c4de1f44ce"/>
    <ds:schemaRef ds:uri="f33a324a-c761-4556-ab89-22eef2b1ce0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9E9BD38-600B-4FB5-9BE9-684925B839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461</TotalTime>
  <Words>2793</Words>
  <Application>Microsoft Office PowerPoint</Application>
  <PresentationFormat>On-screen Show (16:9)</PresentationFormat>
  <Paragraphs>312</Paragraphs>
  <Slides>51</Slides>
  <Notes>32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51</vt:i4>
      </vt:variant>
    </vt:vector>
  </HeadingPairs>
  <TitlesOfParts>
    <vt:vector size="63" baseType="lpstr">
      <vt:lpstr>Times New Roman</vt:lpstr>
      <vt:lpstr>Arial</vt:lpstr>
      <vt:lpstr>Calibri</vt:lpstr>
      <vt:lpstr>Myriad Web Pro</vt:lpstr>
      <vt:lpstr>Courier New</vt:lpstr>
      <vt:lpstr>Aptos</vt:lpstr>
      <vt:lpstr>Wingdings</vt:lpstr>
      <vt:lpstr>ＭＳ Ｐゴシック</vt:lpstr>
      <vt:lpstr>NCEH_ATSDR_combined</vt:lpstr>
      <vt:lpstr>1_NCEH_ATSDR_combined</vt:lpstr>
      <vt:lpstr>1_Master</vt:lpstr>
      <vt:lpstr>9_NCEH_ATSDR_combined</vt:lpstr>
      <vt:lpstr>The Path of Yeast Resistance:  Drug-resistant Candida on the Rise</vt:lpstr>
      <vt:lpstr>MS Teams Platform</vt:lpstr>
      <vt:lpstr>Free Continuing Education</vt:lpstr>
      <vt:lpstr>Continuing Education Disclosure</vt:lpstr>
      <vt:lpstr>Objectives</vt:lpstr>
      <vt:lpstr>To Ask a Question</vt:lpstr>
      <vt:lpstr>Today’s Presenters</vt:lpstr>
      <vt:lpstr>The Path of Yeast Resistance</vt:lpstr>
      <vt:lpstr>By the end of this session, you will be able to: </vt:lpstr>
      <vt:lpstr>Typical Candida infections</vt:lpstr>
      <vt:lpstr>Background on Candida auris (C. auris)</vt:lpstr>
      <vt:lpstr>C. auris Resistance in the United States</vt:lpstr>
      <vt:lpstr>C. auris breakpoints</vt:lpstr>
      <vt:lpstr>Knowledge Check Question1 </vt:lpstr>
      <vt:lpstr> First Case of Pan-resistant C. auris</vt:lpstr>
      <vt:lpstr>Clusters of echinocandin-resistant C. auris</vt:lpstr>
      <vt:lpstr>Increase in echinocandin-resistant C. auris Isolates  through CDC's AR Lab Network, 2016–2024</vt:lpstr>
      <vt:lpstr>Epidemiologic Characteristics of Recent ech-r Cases</vt:lpstr>
      <vt:lpstr>Genomic Epidemiology of echinocandin-resistant C. auris</vt:lpstr>
      <vt:lpstr>Laboratory Testing to Detect Cases and Guide Treatment</vt:lpstr>
      <vt:lpstr>Clinical data about antifungal treatment are limited.</vt:lpstr>
      <vt:lpstr>IPC measures for echinocandin-resistant strains are the same as those for all other C. auris strains</vt:lpstr>
      <vt:lpstr>Knowledge Check Question 2</vt:lpstr>
      <vt:lpstr>Conclusion</vt:lpstr>
      <vt:lpstr>Knowledge Check Question3</vt:lpstr>
      <vt:lpstr>Candida parapsilosis (C. parapsilosis)</vt:lpstr>
      <vt:lpstr>Candida parapsilosis &amp; Bloodstream Infections</vt:lpstr>
      <vt:lpstr>C. parapsilosis bloodstream infections</vt:lpstr>
      <vt:lpstr>Historically, C. parapsilosis was mostly susceptible to fluconazole.</vt:lpstr>
      <vt:lpstr>Global Emergence of fluconazole-resistant Candida parapsilosis – Some Countries as High as 60%</vt:lpstr>
      <vt:lpstr>Global Emergence of fluconazole-resistant Candida parapsilosis, 2012-2022</vt:lpstr>
      <vt:lpstr>Some estimates suggest that mortality rates for C. parapsilosis candidemia cases are twice as high for those with fluconazole-resistant isolates compared to susceptible isolates.</vt:lpstr>
      <vt:lpstr>fluconazole-resistant C. parapsilosis Strains Often carry a ERG11 mutation</vt:lpstr>
      <vt:lpstr>Overall Trend of fluconazole-resistant C. parapsilosis Prevalence Has Increased</vt:lpstr>
      <vt:lpstr>Cluster of fluconazole-resistant C. parapsilosis </vt:lpstr>
      <vt:lpstr>fluconazole resistance was more common among patients: </vt:lpstr>
      <vt:lpstr>All fluconazole-resistant Isolates were Genetically- Similar by Whole Genome Sequencing</vt:lpstr>
      <vt:lpstr>Healthcare Transmission of fluconazole-resistant  C. parapsilosis globally</vt:lpstr>
      <vt:lpstr>Clinicians Can Take Three Actions to Help Address fluconazole-resistant Candida parapsilosis</vt:lpstr>
      <vt:lpstr>echinocandins recommended as initial treatment for candidemia</vt:lpstr>
      <vt:lpstr>Species-Level Identification on all Candida Isolates</vt:lpstr>
      <vt:lpstr>Antifungal Susceptibility Testing</vt:lpstr>
      <vt:lpstr>Knowledge Check Question4 </vt:lpstr>
      <vt:lpstr>Have questions about fungal diseases? Contact CDC! </vt:lpstr>
      <vt:lpstr>Thank you!</vt:lpstr>
      <vt:lpstr>To Ask a Question</vt:lpstr>
      <vt:lpstr>TRAIN</vt:lpstr>
      <vt:lpstr>Continuing Education</vt:lpstr>
      <vt:lpstr>Today’s COCA Call will be Available to View On-Demand</vt:lpstr>
      <vt:lpstr>Additional Resources</vt:lpstr>
      <vt:lpstr>Thank you for joining us today!  Clinician Outreach and Communication Activity (COCA) | COCA | CDC      </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Friedman, Marcia L. (CDC/OD/OC)</cp:lastModifiedBy>
  <cp:revision>129</cp:revision>
  <dcterms:created xsi:type="dcterms:W3CDTF">2011-03-17T17:43:16Z</dcterms:created>
  <dcterms:modified xsi:type="dcterms:W3CDTF">2025-09-18T15:53:48Z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2023-02-25T12:46:49Z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fda2833a-aa66-4d42-977b-271eaf5b3a27</vt:lpwstr>
  </property>
  <property fmtid="{D5CDD505-2E9C-101B-9397-08002B2CF9AE}" pid="9" name="MSIP_Label_7b94a7b8-f06c-4dfe-bdcc-9b548fd58c31_ContentBits">
    <vt:lpwstr>0</vt:lpwstr>
  </property>
  <property fmtid="{D5CDD505-2E9C-101B-9397-08002B2CF9AE}" pid="10" name="ContentTypeId">
    <vt:lpwstr>0x0101003AD8E391CA616B44B23AF164F23B7D81</vt:lpwstr>
  </property>
  <property fmtid="{D5CDD505-2E9C-101B-9397-08002B2CF9AE}" pid="11" name="MediaServiceImageTags">
    <vt:lpwstr/>
  </property>
</Properties>
</file>